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48" r:id="rId5"/>
  </p:sldMasterIdLst>
  <p:notesMasterIdLst>
    <p:notesMasterId r:id="rId19"/>
  </p:notesMasterIdLst>
  <p:sldIdLst>
    <p:sldId id="278" r:id="rId6"/>
    <p:sldId id="279" r:id="rId7"/>
    <p:sldId id="305" r:id="rId8"/>
    <p:sldId id="306" r:id="rId9"/>
    <p:sldId id="311" r:id="rId10"/>
    <p:sldId id="307" r:id="rId11"/>
    <p:sldId id="312" r:id="rId12"/>
    <p:sldId id="309" r:id="rId13"/>
    <p:sldId id="314" r:id="rId14"/>
    <p:sldId id="310" r:id="rId15"/>
    <p:sldId id="304" r:id="rId16"/>
    <p:sldId id="289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C63F-932C-4E33-B267-229C602C10E1}" type="datetimeFigureOut">
              <a:rPr lang="en-GB" smtClean="0"/>
              <a:pPr/>
              <a:t>12/05/2016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95D-7A20-49F8-B11F-67EFD204D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53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41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06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8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8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048118" y="2059145"/>
            <a:ext cx="8114950" cy="3886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22501" y="4130675"/>
            <a:ext cx="5541878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22501" y="5068889"/>
            <a:ext cx="6993688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1938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add a photo</a:t>
            </a:r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425626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add a 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86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48680"/>
            <a:ext cx="3791712" cy="871728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spect="1"/>
          </p:cNvSpPr>
          <p:nvPr userDrawn="1"/>
        </p:nvSpPr>
        <p:spPr>
          <a:xfrm>
            <a:off x="213066" y="1556792"/>
            <a:ext cx="4082735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5979" y="48529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3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the icon to add a photo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48680"/>
            <a:ext cx="3791712" cy="871728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 smtClean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719" y="397310"/>
            <a:ext cx="2192469" cy="50405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88232" y="6629400"/>
            <a:ext cx="1754674" cy="228600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038525" y="6629400"/>
            <a:ext cx="8114950" cy="228600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10433954" y="6513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6629400"/>
            <a:ext cx="478582" cy="22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74538" y="6604922"/>
            <a:ext cx="94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May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63579" y="6604924"/>
            <a:ext cx="53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2016</a:t>
            </a:r>
            <a:endParaRPr lang="en-GB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700" r:id="rId3"/>
    <p:sldLayoutId id="2147483701" r:id="rId4"/>
    <p:sldLayoutId id="2147483693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10624454" y="6386000"/>
            <a:ext cx="1503255" cy="34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lang="en-GB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gwp.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48680"/>
            <a:ext cx="3791712" cy="871728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p.org/en/ToolBox/PUBLICATIONS/" TargetMode="External"/><Relationship Id="rId2" Type="http://schemas.openxmlformats.org/officeDocument/2006/relationships/hyperlink" Target="http://www.gwp.org/Global/ToolBox/Publications/Background%20papers/GWP_TEC22_web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03761" y="2975213"/>
            <a:ext cx="7465325" cy="1877776"/>
          </a:xfrm>
        </p:spPr>
        <p:txBody>
          <a:bodyPr/>
          <a:lstStyle/>
          <a:p>
            <a:r>
              <a:rPr lang="en-US" sz="4400" dirty="0"/>
              <a:t>Increasing Water </a:t>
            </a:r>
            <a:r>
              <a:rPr lang="en-US" sz="4400" dirty="0" smtClean="0"/>
              <a:t>Security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416040" y="4495800"/>
            <a:ext cx="4885373" cy="934955"/>
          </a:xfrm>
        </p:spPr>
        <p:txBody>
          <a:bodyPr/>
          <a:lstStyle/>
          <a:p>
            <a:r>
              <a:rPr lang="en-US" sz="2400" dirty="0"/>
              <a:t>the Key to Implementing the</a:t>
            </a:r>
          </a:p>
          <a:p>
            <a:r>
              <a:rPr lang="en-US" sz="2400" dirty="0"/>
              <a:t>Sustainable Development </a:t>
            </a:r>
            <a:r>
              <a:rPr lang="en-US" sz="2400" dirty="0" smtClean="0"/>
              <a:t>Goals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047980" y="5523013"/>
            <a:ext cx="425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Launch of GWP Background Paper No. 22</a:t>
            </a:r>
          </a:p>
          <a:p>
            <a:r>
              <a:rPr lang="sv-SE" dirty="0" smtClean="0"/>
              <a:t>Stockholm, 12 May 2016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r="-622"/>
          <a:stretch/>
        </p:blipFill>
        <p:spPr bwMode="auto">
          <a:xfrm>
            <a:off x="0" y="1573841"/>
            <a:ext cx="460907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3238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1" y="1581875"/>
            <a:ext cx="9644052" cy="454428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implementation of integrated approach in water resources management must </a:t>
            </a:r>
            <a:r>
              <a:rPr lang="en-US" dirty="0"/>
              <a:t>be gradual and nuanced. Forcing the pace </a:t>
            </a:r>
            <a:r>
              <a:rPr lang="en-US" dirty="0" smtClean="0"/>
              <a:t>on developing </a:t>
            </a:r>
            <a:r>
              <a:rPr lang="en-US" dirty="0"/>
              <a:t>countries has so far proved counterproductive.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Countries </a:t>
            </a:r>
            <a:r>
              <a:rPr lang="en-US" dirty="0"/>
              <a:t>at different stages of socio-economic evolution have different </a:t>
            </a:r>
            <a:r>
              <a:rPr lang="en-US" dirty="0" smtClean="0"/>
              <a:t>needs and </a:t>
            </a:r>
            <a:r>
              <a:rPr lang="en-US" dirty="0"/>
              <a:t>capabilities and it is essential to reflect this in the approach taken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applies for IWRM but also for the SDGs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b="1" dirty="0" smtClean="0"/>
              <a:t>Key findings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84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1823" y="1581875"/>
            <a:ext cx="9270390" cy="4544289"/>
          </a:xfrm>
        </p:spPr>
        <p:txBody>
          <a:bodyPr/>
          <a:lstStyle/>
          <a:p>
            <a:endParaRPr lang="sv-SE" dirty="0"/>
          </a:p>
          <a:p>
            <a:endParaRPr lang="sv-SE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950179" cy="1629078"/>
          </a:xfrm>
        </p:spPr>
        <p:txBody>
          <a:bodyPr/>
          <a:lstStyle/>
          <a:p>
            <a:r>
              <a:rPr lang="en-US" b="1" dirty="0" smtClean="0"/>
              <a:t>Target audience:</a:t>
            </a:r>
          </a:p>
          <a:p>
            <a:r>
              <a:rPr lang="en-US" b="1" dirty="0" smtClean="0"/>
              <a:t>Who should read the paper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0979" y="2514600"/>
            <a:ext cx="10421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800" dirty="0"/>
              <a:t>D</a:t>
            </a:r>
            <a:r>
              <a:rPr lang="sv-SE" sz="2800" dirty="0" smtClean="0"/>
              <a:t>onor agencies who are eager to parashoot with IWRM projects</a:t>
            </a:r>
          </a:p>
          <a:p>
            <a:pPr marL="342900" indent="-342900">
              <a:buAutoNum type="arabicPeriod"/>
            </a:pPr>
            <a:endParaRPr lang="sv-SE" sz="2800" dirty="0" smtClean="0"/>
          </a:p>
          <a:p>
            <a:pPr marL="342900" indent="-342900">
              <a:buAutoNum type="arabicPeriod"/>
            </a:pPr>
            <a:r>
              <a:rPr lang="sv-SE" sz="2800" dirty="0" smtClean="0"/>
              <a:t>Policy makers that are inspired by donors to articulate IWRM plans</a:t>
            </a:r>
          </a:p>
          <a:p>
            <a:pPr marL="342900" indent="-342900">
              <a:buAutoNum type="arabicPeriod"/>
            </a:pPr>
            <a:endParaRPr lang="sv-SE" sz="2800" dirty="0" smtClean="0"/>
          </a:p>
          <a:p>
            <a:pPr marL="342900" indent="-342900">
              <a:buAutoNum type="arabicPeriod"/>
            </a:pPr>
            <a:r>
              <a:rPr lang="sv-SE" sz="2800" dirty="0" smtClean="0"/>
              <a:t>GWP staff at all levels (country, regional, global)</a:t>
            </a:r>
          </a:p>
          <a:p>
            <a:pPr marL="342900" indent="-342900">
              <a:buAutoNum type="arabicPeriod"/>
            </a:pPr>
            <a:endParaRPr lang="sv-SE" sz="2800" dirty="0" smtClean="0"/>
          </a:p>
          <a:p>
            <a:pPr marL="342900" indent="-342900">
              <a:buAutoNum type="arabicPeriod"/>
            </a:pPr>
            <a:r>
              <a:rPr lang="sv-SE" sz="2800" dirty="0" smtClean="0"/>
              <a:t>Water Resources Planners involved in IWRM activities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78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4321" y="569626"/>
            <a:ext cx="9698636" cy="58161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Read the full paper here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more knowledge products of GWP Technical Committee here: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http://www.gwp.org/en/ToolBox/PUBLICATIONS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5594" y="1609170"/>
            <a:ext cx="9630601" cy="4723391"/>
          </a:xfrm>
        </p:spPr>
        <p:txBody>
          <a:bodyPr/>
          <a:lstStyle/>
          <a:p>
            <a:endParaRPr lang="sv-SE" dirty="0"/>
          </a:p>
          <a:p>
            <a:endParaRPr lang="sv-SE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smtClean="0"/>
              <a:t>This paper offers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80" y="1463040"/>
            <a:ext cx="7201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Critical </a:t>
            </a:r>
            <a:r>
              <a:rPr lang="en-US" sz="2800" dirty="0"/>
              <a:t>review of the IWRM approach </a:t>
            </a:r>
            <a:r>
              <a:rPr lang="en-US" sz="2800" dirty="0" smtClean="0"/>
              <a:t>to increasing </a:t>
            </a:r>
            <a:r>
              <a:rPr lang="en-US" sz="2800" dirty="0"/>
              <a:t>water security: its successes and </a:t>
            </a:r>
            <a:r>
              <a:rPr lang="en-US" sz="2800" dirty="0" smtClean="0"/>
              <a:t>disappointments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Background information </a:t>
            </a:r>
            <a:r>
              <a:rPr lang="en-US" sz="2800" dirty="0"/>
              <a:t>for guiding SDG 6.5 (and IWRM) </a:t>
            </a:r>
            <a:r>
              <a:rPr lang="en-US" sz="2800" dirty="0" smtClean="0"/>
              <a:t>implementation and </a:t>
            </a:r>
            <a:r>
              <a:rPr lang="en-US" sz="2800" dirty="0"/>
              <a:t>the interventions that may help to improve the all-round </a:t>
            </a:r>
            <a:r>
              <a:rPr lang="en-US" sz="2800" dirty="0" smtClean="0"/>
              <a:t>working of </a:t>
            </a:r>
            <a:r>
              <a:rPr lang="en-US" sz="2800" dirty="0"/>
              <a:t>water economies related to the various stages </a:t>
            </a:r>
            <a:r>
              <a:rPr lang="en-US" sz="2800" dirty="0" smtClean="0"/>
              <a:t>of economic </a:t>
            </a:r>
            <a:r>
              <a:rPr lang="en-US" sz="2800" dirty="0"/>
              <a:t>and social </a:t>
            </a:r>
            <a:r>
              <a:rPr lang="en-US" sz="2800" dirty="0" smtClean="0"/>
              <a:t>evolution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80" t="13071" r="53201" b="6496"/>
          <a:stretch/>
        </p:blipFill>
        <p:spPr>
          <a:xfrm>
            <a:off x="8378677" y="1328533"/>
            <a:ext cx="3547276" cy="497767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078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" y="1581875"/>
            <a:ext cx="10728959" cy="4544289"/>
          </a:xfrm>
        </p:spPr>
        <p:txBody>
          <a:bodyPr/>
          <a:lstStyle/>
          <a:p>
            <a:r>
              <a:rPr lang="en-US" dirty="0" smtClean="0"/>
              <a:t>Sustainable Development Goals and IWRM</a:t>
            </a:r>
          </a:p>
          <a:p>
            <a:r>
              <a:rPr lang="en-US" dirty="0" smtClean="0"/>
              <a:t>Evolution of IWRM</a:t>
            </a:r>
            <a:r>
              <a:rPr lang="en-US" dirty="0"/>
              <a:t> </a:t>
            </a:r>
            <a:r>
              <a:rPr lang="en-US" dirty="0" smtClean="0"/>
              <a:t>– from process to output: Water Security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Putting IWRM into practice – the IWRM package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Transforming water economies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Lessons learned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Produced by GWP Technical Committee</a:t>
            </a:r>
          </a:p>
          <a:p>
            <a:r>
              <a:rPr lang="sv-SE" dirty="0" smtClean="0"/>
              <a:t>Lead Author: Tushaar Shah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b="1" dirty="0" smtClean="0"/>
              <a:t>Structure of the paper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9" y="3428999"/>
            <a:ext cx="2198473" cy="293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4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3441" y="2316480"/>
            <a:ext cx="10765536" cy="38096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lessons come from those who have experience </a:t>
            </a:r>
            <a:r>
              <a:rPr lang="en-US" dirty="0" smtClean="0"/>
              <a:t>in </a:t>
            </a:r>
            <a:r>
              <a:rPr lang="en-US" dirty="0"/>
              <a:t>IWRM implementation?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What </a:t>
            </a:r>
            <a:r>
              <a:rPr lang="en-US" dirty="0"/>
              <a:t>are the implications for achieving </a:t>
            </a:r>
            <a:r>
              <a:rPr lang="en-US" dirty="0" smtClean="0"/>
              <a:t>SDG-6?</a:t>
            </a:r>
          </a:p>
          <a:p>
            <a:pPr>
              <a:lnSpc>
                <a:spcPct val="100000"/>
              </a:lnSpc>
            </a:pPr>
            <a:r>
              <a:rPr lang="sv-SE" dirty="0" smtClean="0"/>
              <a:t>What are </a:t>
            </a:r>
            <a:r>
              <a:rPr lang="en-US" dirty="0" smtClean="0"/>
              <a:t>the </a:t>
            </a:r>
            <a:r>
              <a:rPr lang="en-US" dirty="0"/>
              <a:t>factors that </a:t>
            </a:r>
            <a:r>
              <a:rPr lang="en-US" dirty="0" smtClean="0"/>
              <a:t>(really) </a:t>
            </a:r>
            <a:r>
              <a:rPr lang="en-US" dirty="0"/>
              <a:t>drive increases in national </a:t>
            </a:r>
            <a:r>
              <a:rPr lang="en-US" dirty="0" smtClean="0"/>
              <a:t>water security?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1" y="519762"/>
            <a:ext cx="8963526" cy="1123073"/>
          </a:xfrm>
        </p:spPr>
        <p:txBody>
          <a:bodyPr/>
          <a:lstStyle/>
          <a:p>
            <a:r>
              <a:rPr lang="sv-SE" b="1" dirty="0" smtClean="0"/>
              <a:t>Research questions addressed in the paper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7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449" y="1581875"/>
            <a:ext cx="9452764" cy="4544289"/>
          </a:xfrm>
        </p:spPr>
        <p:txBody>
          <a:bodyPr/>
          <a:lstStyle/>
          <a:p>
            <a:r>
              <a:rPr lang="en-US" dirty="0" smtClean="0"/>
              <a:t>Many successes</a:t>
            </a:r>
          </a:p>
          <a:p>
            <a:r>
              <a:rPr lang="en-US" dirty="0" smtClean="0"/>
              <a:t>But also criticism: “IWRM is fuzzy, ambiguous and bereft of practical substance”</a:t>
            </a:r>
          </a:p>
          <a:p>
            <a:r>
              <a:rPr lang="en-US" dirty="0" smtClean="0"/>
              <a:t>Pushing the “IWRM Package” as generic solution</a:t>
            </a:r>
          </a:p>
          <a:p>
            <a:pPr lvl="1"/>
            <a:r>
              <a:rPr lang="en-US" dirty="0" smtClean="0"/>
              <a:t>too much North-oriented?</a:t>
            </a:r>
          </a:p>
          <a:p>
            <a:pPr lvl="1"/>
            <a:r>
              <a:rPr lang="en-US" dirty="0" smtClean="0"/>
              <a:t>cosmetic adoption by the South?</a:t>
            </a:r>
          </a:p>
          <a:p>
            <a:r>
              <a:rPr lang="en-US" dirty="0" smtClean="0"/>
              <a:t>Are there alternatives for this IWRM package?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smtClean="0"/>
              <a:t>Putting IWRM into practice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64" y="2628601"/>
            <a:ext cx="4024185" cy="26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8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03" y="951280"/>
            <a:ext cx="9471714" cy="59079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62607" y="458802"/>
            <a:ext cx="4745421" cy="1748370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r>
              <a:rPr lang="sv-SE" b="1" dirty="0" smtClean="0"/>
              <a:t>Drivers: Positive </a:t>
            </a:r>
            <a:r>
              <a:rPr lang="sv-SE" b="1" dirty="0"/>
              <a:t>relationship between water security and GDP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85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67559" y="458802"/>
            <a:ext cx="8929367" cy="1123073"/>
          </a:xfrm>
        </p:spPr>
        <p:txBody>
          <a:bodyPr/>
          <a:lstStyle/>
          <a:p>
            <a:r>
              <a:rPr lang="en-US" b="1" dirty="0" smtClean="0"/>
              <a:t>Transformation of informal water economies with overall economic growth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2" y="2427891"/>
            <a:ext cx="11749288" cy="1876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/>
          <a:stretch/>
        </p:blipFill>
        <p:spPr bwMode="auto">
          <a:xfrm>
            <a:off x="189192" y="4516820"/>
            <a:ext cx="11657129" cy="18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96417"/>
              </p:ext>
            </p:extLst>
          </p:nvPr>
        </p:nvGraphicFramePr>
        <p:xfrm>
          <a:off x="2410373" y="1634066"/>
          <a:ext cx="943594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1:</a:t>
                      </a:r>
                      <a:r>
                        <a:rPr lang="en-US" baseline="0" dirty="0" smtClean="0"/>
                        <a:t> Completely informal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 2: Largely informal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 3: Formalizing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 IV: Highly formal water industry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3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30400" y="0"/>
            <a:ext cx="91440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Transformation of Informal Water Economies with Overall Economic Growth</a:t>
            </a:r>
          </a:p>
        </p:txBody>
      </p:sp>
      <p:graphicFrame>
        <p:nvGraphicFramePr>
          <p:cNvPr id="1024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15022"/>
              </p:ext>
            </p:extLst>
          </p:nvPr>
        </p:nvGraphicFramePr>
        <p:xfrm>
          <a:off x="1524000" y="304801"/>
          <a:ext cx="9739085" cy="6705598"/>
        </p:xfrm>
        <a:graphic>
          <a:graphicData uri="http://schemas.openxmlformats.org/drawingml/2006/table">
            <a:tbl>
              <a:tblPr/>
              <a:tblGrid>
                <a:gridCol w="178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4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6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Stage I: Completely Informal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Stage II: Largely Informal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Stage III: Formalizing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Stage IV: Highly Formal Water Industry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of users in the formal sector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&lt;5%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5-35%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35-75%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75-95%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Examples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Sub-Saharan Africa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India, Pakistan, Bangladesh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Mexico, Thailand, Turkey, Eastern China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USA, Canada, Western Europe, Australia</a:t>
                      </a:r>
                      <a:endParaRPr kumimoji="0" lang="es-E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1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Dominant mode of water service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provision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Self-supply and informal mutual-help community institutions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Partial Public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Provisioning but self-supply dominates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Private-public provisioning;  attempts to improve service and manage the resource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Rise of modern water industry; High Intermediation; self-supply disappears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2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Human, technical, financial resources used/km3 of water diversion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 of total water use self-supplied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Rural population as % of total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Cost of domestic water as % of per caput income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Cost of water service provision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Concerns of  the Governments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Infrastructure creation in Welfare Mode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Infrastructure and Water services, especially in Urban areas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Infrastructure and service in towns and villages; Cost recovery; Resource protection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Integrated mgt. of water infrastructure, service and resource; Resource protection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Institutional Arrangements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Self-help; mutual help and feudal institutions dominate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Informal Markets; Mutual help and community management institutions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Organized service providers;  self-supply declines; informal institutions decline in significance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Self-supply disappears; all users get served by modern water industry.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245" name="Group 55"/>
          <p:cNvGrpSpPr>
            <a:grpSpLocks/>
          </p:cNvGrpSpPr>
          <p:nvPr/>
        </p:nvGrpSpPr>
        <p:grpSpPr bwMode="auto">
          <a:xfrm>
            <a:off x="1676400" y="2438400"/>
            <a:ext cx="990600" cy="2514600"/>
            <a:chOff x="96" y="1536"/>
            <a:chExt cx="624" cy="1584"/>
          </a:xfrm>
        </p:grpSpPr>
        <p:sp>
          <p:nvSpPr>
            <p:cNvPr id="8252" name="Line 56"/>
            <p:cNvSpPr>
              <a:spLocks noChangeShapeType="1"/>
            </p:cNvSpPr>
            <p:nvPr/>
          </p:nvSpPr>
          <p:spPr bwMode="auto">
            <a:xfrm>
              <a:off x="96" y="2688"/>
              <a:ext cx="57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57"/>
            <p:cNvSpPr>
              <a:spLocks noChangeShapeType="1"/>
            </p:cNvSpPr>
            <p:nvPr/>
          </p:nvSpPr>
          <p:spPr bwMode="auto">
            <a:xfrm>
              <a:off x="96" y="3120"/>
              <a:ext cx="576" cy="0"/>
            </a:xfrm>
            <a:prstGeom prst="line">
              <a:avLst/>
            </a:prstGeom>
            <a:noFill/>
            <a:ln w="44450" cap="rnd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58"/>
            <p:cNvSpPr>
              <a:spLocks noChangeShapeType="1"/>
            </p:cNvSpPr>
            <p:nvPr/>
          </p:nvSpPr>
          <p:spPr bwMode="auto">
            <a:xfrm>
              <a:off x="96" y="2400"/>
              <a:ext cx="6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59"/>
            <p:cNvSpPr>
              <a:spLocks noChangeShapeType="1"/>
            </p:cNvSpPr>
            <p:nvPr/>
          </p:nvSpPr>
          <p:spPr bwMode="auto">
            <a:xfrm>
              <a:off x="96" y="2064"/>
              <a:ext cx="6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60"/>
            <p:cNvSpPr>
              <a:spLocks noChangeShapeType="1"/>
            </p:cNvSpPr>
            <p:nvPr/>
          </p:nvSpPr>
          <p:spPr bwMode="auto">
            <a:xfrm>
              <a:off x="96" y="1536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46" name="Group 61"/>
          <p:cNvGrpSpPr>
            <a:grpSpLocks/>
          </p:cNvGrpSpPr>
          <p:nvPr/>
        </p:nvGrpSpPr>
        <p:grpSpPr bwMode="auto">
          <a:xfrm>
            <a:off x="3276600" y="2362200"/>
            <a:ext cx="7391400" cy="3048000"/>
            <a:chOff x="1104" y="1440"/>
            <a:chExt cx="4656" cy="1920"/>
          </a:xfrm>
        </p:grpSpPr>
        <p:sp>
          <p:nvSpPr>
            <p:cNvPr id="8247" name="Freeform 62"/>
            <p:cNvSpPr>
              <a:spLocks/>
            </p:cNvSpPr>
            <p:nvPr/>
          </p:nvSpPr>
          <p:spPr bwMode="auto">
            <a:xfrm>
              <a:off x="1104" y="1531"/>
              <a:ext cx="4534" cy="1637"/>
            </a:xfrm>
            <a:custGeom>
              <a:avLst/>
              <a:gdLst>
                <a:gd name="T0" fmla="*/ 0 w 6102"/>
                <a:gd name="T1" fmla="*/ 1637 h 1526"/>
                <a:gd name="T2" fmla="*/ 296 w 6102"/>
                <a:gd name="T3" fmla="*/ 1591 h 1526"/>
                <a:gd name="T4" fmla="*/ 487 w 6102"/>
                <a:gd name="T5" fmla="*/ 1545 h 1526"/>
                <a:gd name="T6" fmla="*/ 614 w 6102"/>
                <a:gd name="T7" fmla="*/ 1499 h 1526"/>
                <a:gd name="T8" fmla="*/ 657 w 6102"/>
                <a:gd name="T9" fmla="*/ 1469 h 1526"/>
                <a:gd name="T10" fmla="*/ 752 w 6102"/>
                <a:gd name="T11" fmla="*/ 1454 h 1526"/>
                <a:gd name="T12" fmla="*/ 996 w 6102"/>
                <a:gd name="T13" fmla="*/ 1376 h 1526"/>
                <a:gd name="T14" fmla="*/ 1324 w 6102"/>
                <a:gd name="T15" fmla="*/ 1300 h 1526"/>
                <a:gd name="T16" fmla="*/ 1822 w 6102"/>
                <a:gd name="T17" fmla="*/ 1269 h 1526"/>
                <a:gd name="T18" fmla="*/ 2076 w 6102"/>
                <a:gd name="T19" fmla="*/ 1193 h 1526"/>
                <a:gd name="T20" fmla="*/ 2362 w 6102"/>
                <a:gd name="T21" fmla="*/ 1132 h 1526"/>
                <a:gd name="T22" fmla="*/ 2468 w 6102"/>
                <a:gd name="T23" fmla="*/ 1086 h 1526"/>
                <a:gd name="T24" fmla="*/ 2648 w 6102"/>
                <a:gd name="T25" fmla="*/ 1024 h 1526"/>
                <a:gd name="T26" fmla="*/ 2871 w 6102"/>
                <a:gd name="T27" fmla="*/ 933 h 1526"/>
                <a:gd name="T28" fmla="*/ 3242 w 6102"/>
                <a:gd name="T29" fmla="*/ 795 h 1526"/>
                <a:gd name="T30" fmla="*/ 3379 w 6102"/>
                <a:gd name="T31" fmla="*/ 734 h 1526"/>
                <a:gd name="T32" fmla="*/ 3411 w 6102"/>
                <a:gd name="T33" fmla="*/ 719 h 1526"/>
                <a:gd name="T34" fmla="*/ 3443 w 6102"/>
                <a:gd name="T35" fmla="*/ 704 h 1526"/>
                <a:gd name="T36" fmla="*/ 3549 w 6102"/>
                <a:gd name="T37" fmla="*/ 611 h 1526"/>
                <a:gd name="T38" fmla="*/ 3665 w 6102"/>
                <a:gd name="T39" fmla="*/ 566 h 1526"/>
                <a:gd name="T40" fmla="*/ 3697 w 6102"/>
                <a:gd name="T41" fmla="*/ 535 h 1526"/>
                <a:gd name="T42" fmla="*/ 3729 w 6102"/>
                <a:gd name="T43" fmla="*/ 489 h 1526"/>
                <a:gd name="T44" fmla="*/ 3824 w 6102"/>
                <a:gd name="T45" fmla="*/ 459 h 1526"/>
                <a:gd name="T46" fmla="*/ 3856 w 6102"/>
                <a:gd name="T47" fmla="*/ 428 h 1526"/>
                <a:gd name="T48" fmla="*/ 3888 w 6102"/>
                <a:gd name="T49" fmla="*/ 413 h 1526"/>
                <a:gd name="T50" fmla="*/ 3909 w 6102"/>
                <a:gd name="T51" fmla="*/ 367 h 1526"/>
                <a:gd name="T52" fmla="*/ 4026 w 6102"/>
                <a:gd name="T53" fmla="*/ 321 h 1526"/>
                <a:gd name="T54" fmla="*/ 4153 w 6102"/>
                <a:gd name="T55" fmla="*/ 230 h 1526"/>
                <a:gd name="T56" fmla="*/ 4280 w 6102"/>
                <a:gd name="T57" fmla="*/ 137 h 1526"/>
                <a:gd name="T58" fmla="*/ 4312 w 6102"/>
                <a:gd name="T59" fmla="*/ 122 h 1526"/>
                <a:gd name="T60" fmla="*/ 4343 w 6102"/>
                <a:gd name="T61" fmla="*/ 107 h 1526"/>
                <a:gd name="T62" fmla="*/ 4470 w 6102"/>
                <a:gd name="T63" fmla="*/ 31 h 1526"/>
                <a:gd name="T64" fmla="*/ 4502 w 6102"/>
                <a:gd name="T65" fmla="*/ 15 h 1526"/>
                <a:gd name="T66" fmla="*/ 4534 w 6102"/>
                <a:gd name="T67" fmla="*/ 0 h 15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02" h="1526">
                  <a:moveTo>
                    <a:pt x="0" y="1526"/>
                  </a:moveTo>
                  <a:cubicBezTo>
                    <a:pt x="146" y="1509"/>
                    <a:pt x="243" y="1493"/>
                    <a:pt x="399" y="1483"/>
                  </a:cubicBezTo>
                  <a:cubicBezTo>
                    <a:pt x="485" y="1469"/>
                    <a:pt x="573" y="1467"/>
                    <a:pt x="656" y="1440"/>
                  </a:cubicBezTo>
                  <a:cubicBezTo>
                    <a:pt x="749" y="1378"/>
                    <a:pt x="643" y="1440"/>
                    <a:pt x="827" y="1397"/>
                  </a:cubicBezTo>
                  <a:cubicBezTo>
                    <a:pt x="848" y="1392"/>
                    <a:pt x="863" y="1374"/>
                    <a:pt x="884" y="1369"/>
                  </a:cubicBezTo>
                  <a:cubicBezTo>
                    <a:pt x="926" y="1359"/>
                    <a:pt x="969" y="1360"/>
                    <a:pt x="1012" y="1355"/>
                  </a:cubicBezTo>
                  <a:cubicBezTo>
                    <a:pt x="1125" y="1316"/>
                    <a:pt x="1221" y="1295"/>
                    <a:pt x="1340" y="1283"/>
                  </a:cubicBezTo>
                  <a:cubicBezTo>
                    <a:pt x="1484" y="1236"/>
                    <a:pt x="1632" y="1227"/>
                    <a:pt x="1782" y="1212"/>
                  </a:cubicBezTo>
                  <a:cubicBezTo>
                    <a:pt x="2027" y="1132"/>
                    <a:pt x="1766" y="1213"/>
                    <a:pt x="2452" y="1183"/>
                  </a:cubicBezTo>
                  <a:cubicBezTo>
                    <a:pt x="2564" y="1178"/>
                    <a:pt x="2683" y="1130"/>
                    <a:pt x="2794" y="1112"/>
                  </a:cubicBezTo>
                  <a:cubicBezTo>
                    <a:pt x="2922" y="1091"/>
                    <a:pt x="3051" y="1068"/>
                    <a:pt x="3179" y="1055"/>
                  </a:cubicBezTo>
                  <a:cubicBezTo>
                    <a:pt x="3262" y="1001"/>
                    <a:pt x="3182" y="1045"/>
                    <a:pt x="3322" y="1012"/>
                  </a:cubicBezTo>
                  <a:cubicBezTo>
                    <a:pt x="3407" y="992"/>
                    <a:pt x="3475" y="968"/>
                    <a:pt x="3564" y="955"/>
                  </a:cubicBezTo>
                  <a:cubicBezTo>
                    <a:pt x="3662" y="917"/>
                    <a:pt x="3760" y="887"/>
                    <a:pt x="3864" y="870"/>
                  </a:cubicBezTo>
                  <a:cubicBezTo>
                    <a:pt x="4027" y="816"/>
                    <a:pt x="4201" y="796"/>
                    <a:pt x="4363" y="741"/>
                  </a:cubicBezTo>
                  <a:cubicBezTo>
                    <a:pt x="4424" y="720"/>
                    <a:pt x="4486" y="705"/>
                    <a:pt x="4548" y="684"/>
                  </a:cubicBezTo>
                  <a:cubicBezTo>
                    <a:pt x="4562" y="679"/>
                    <a:pt x="4577" y="675"/>
                    <a:pt x="4591" y="670"/>
                  </a:cubicBezTo>
                  <a:cubicBezTo>
                    <a:pt x="4605" y="665"/>
                    <a:pt x="4634" y="656"/>
                    <a:pt x="4634" y="656"/>
                  </a:cubicBezTo>
                  <a:cubicBezTo>
                    <a:pt x="4667" y="633"/>
                    <a:pt x="4741" y="583"/>
                    <a:pt x="4776" y="570"/>
                  </a:cubicBezTo>
                  <a:cubicBezTo>
                    <a:pt x="4827" y="552"/>
                    <a:pt x="4881" y="545"/>
                    <a:pt x="4933" y="528"/>
                  </a:cubicBezTo>
                  <a:cubicBezTo>
                    <a:pt x="4947" y="518"/>
                    <a:pt x="4963" y="510"/>
                    <a:pt x="4976" y="499"/>
                  </a:cubicBezTo>
                  <a:cubicBezTo>
                    <a:pt x="4991" y="486"/>
                    <a:pt x="5000" y="465"/>
                    <a:pt x="5018" y="456"/>
                  </a:cubicBezTo>
                  <a:cubicBezTo>
                    <a:pt x="5057" y="436"/>
                    <a:pt x="5104" y="438"/>
                    <a:pt x="5147" y="428"/>
                  </a:cubicBezTo>
                  <a:cubicBezTo>
                    <a:pt x="5161" y="418"/>
                    <a:pt x="5175" y="407"/>
                    <a:pt x="5190" y="399"/>
                  </a:cubicBezTo>
                  <a:cubicBezTo>
                    <a:pt x="5203" y="392"/>
                    <a:pt x="5220" y="394"/>
                    <a:pt x="5232" y="385"/>
                  </a:cubicBezTo>
                  <a:cubicBezTo>
                    <a:pt x="5245" y="374"/>
                    <a:pt x="5246" y="351"/>
                    <a:pt x="5261" y="342"/>
                  </a:cubicBezTo>
                  <a:cubicBezTo>
                    <a:pt x="5293" y="322"/>
                    <a:pt x="5380" y="307"/>
                    <a:pt x="5418" y="299"/>
                  </a:cubicBezTo>
                  <a:cubicBezTo>
                    <a:pt x="5465" y="267"/>
                    <a:pt x="5535" y="232"/>
                    <a:pt x="5589" y="214"/>
                  </a:cubicBezTo>
                  <a:cubicBezTo>
                    <a:pt x="5698" y="141"/>
                    <a:pt x="5643" y="167"/>
                    <a:pt x="5760" y="128"/>
                  </a:cubicBezTo>
                  <a:cubicBezTo>
                    <a:pt x="5774" y="123"/>
                    <a:pt x="5789" y="119"/>
                    <a:pt x="5803" y="114"/>
                  </a:cubicBezTo>
                  <a:cubicBezTo>
                    <a:pt x="5817" y="109"/>
                    <a:pt x="5845" y="100"/>
                    <a:pt x="5845" y="100"/>
                  </a:cubicBezTo>
                  <a:cubicBezTo>
                    <a:pt x="5899" y="64"/>
                    <a:pt x="5955" y="50"/>
                    <a:pt x="6016" y="29"/>
                  </a:cubicBezTo>
                  <a:cubicBezTo>
                    <a:pt x="6030" y="24"/>
                    <a:pt x="6045" y="19"/>
                    <a:pt x="6059" y="14"/>
                  </a:cubicBezTo>
                  <a:cubicBezTo>
                    <a:pt x="6073" y="9"/>
                    <a:pt x="6102" y="0"/>
                    <a:pt x="6102" y="0"/>
                  </a:cubicBezTo>
                </a:path>
              </a:pathLst>
            </a:custGeom>
            <a:noFill/>
            <a:ln w="38100" cap="flat" cmpd="sng">
              <a:solidFill>
                <a:srgbClr val="8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63"/>
            <p:cNvSpPr>
              <a:spLocks/>
            </p:cNvSpPr>
            <p:nvPr/>
          </p:nvSpPr>
          <p:spPr bwMode="auto">
            <a:xfrm>
              <a:off x="1104" y="2169"/>
              <a:ext cx="4521" cy="665"/>
            </a:xfrm>
            <a:custGeom>
              <a:avLst/>
              <a:gdLst>
                <a:gd name="T0" fmla="*/ 0 w 8611"/>
                <a:gd name="T1" fmla="*/ 665 h 1312"/>
                <a:gd name="T2" fmla="*/ 97 w 8611"/>
                <a:gd name="T3" fmla="*/ 607 h 1312"/>
                <a:gd name="T4" fmla="*/ 134 w 8611"/>
                <a:gd name="T5" fmla="*/ 578 h 1312"/>
                <a:gd name="T6" fmla="*/ 202 w 8611"/>
                <a:gd name="T7" fmla="*/ 549 h 1312"/>
                <a:gd name="T8" fmla="*/ 247 w 8611"/>
                <a:gd name="T9" fmla="*/ 535 h 1312"/>
                <a:gd name="T10" fmla="*/ 269 w 8611"/>
                <a:gd name="T11" fmla="*/ 521 h 1312"/>
                <a:gd name="T12" fmla="*/ 442 w 8611"/>
                <a:gd name="T13" fmla="*/ 470 h 1312"/>
                <a:gd name="T14" fmla="*/ 494 w 8611"/>
                <a:gd name="T15" fmla="*/ 441 h 1312"/>
                <a:gd name="T16" fmla="*/ 584 w 8611"/>
                <a:gd name="T17" fmla="*/ 420 h 1312"/>
                <a:gd name="T18" fmla="*/ 748 w 8611"/>
                <a:gd name="T19" fmla="*/ 369 h 1312"/>
                <a:gd name="T20" fmla="*/ 943 w 8611"/>
                <a:gd name="T21" fmla="*/ 333 h 1312"/>
                <a:gd name="T22" fmla="*/ 1100 w 8611"/>
                <a:gd name="T23" fmla="*/ 289 h 1312"/>
                <a:gd name="T24" fmla="*/ 1437 w 8611"/>
                <a:gd name="T25" fmla="*/ 217 h 1312"/>
                <a:gd name="T26" fmla="*/ 1699 w 8611"/>
                <a:gd name="T27" fmla="*/ 152 h 1312"/>
                <a:gd name="T28" fmla="*/ 1811 w 8611"/>
                <a:gd name="T29" fmla="*/ 145 h 1312"/>
                <a:gd name="T30" fmla="*/ 2208 w 8611"/>
                <a:gd name="T31" fmla="*/ 80 h 1312"/>
                <a:gd name="T32" fmla="*/ 2418 w 8611"/>
                <a:gd name="T33" fmla="*/ 65 h 1312"/>
                <a:gd name="T34" fmla="*/ 2754 w 8611"/>
                <a:gd name="T35" fmla="*/ 36 h 1312"/>
                <a:gd name="T36" fmla="*/ 3443 w 8611"/>
                <a:gd name="T37" fmla="*/ 8 h 1312"/>
                <a:gd name="T38" fmla="*/ 3601 w 8611"/>
                <a:gd name="T39" fmla="*/ 15 h 1312"/>
                <a:gd name="T40" fmla="*/ 3825 w 8611"/>
                <a:gd name="T41" fmla="*/ 29 h 1312"/>
                <a:gd name="T42" fmla="*/ 3967 w 8611"/>
                <a:gd name="T43" fmla="*/ 51 h 1312"/>
                <a:gd name="T44" fmla="*/ 4109 w 8611"/>
                <a:gd name="T45" fmla="*/ 80 h 1312"/>
                <a:gd name="T46" fmla="*/ 4521 w 8611"/>
                <a:gd name="T47" fmla="*/ 94 h 13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611" h="1312">
                  <a:moveTo>
                    <a:pt x="0" y="1312"/>
                  </a:moveTo>
                  <a:cubicBezTo>
                    <a:pt x="62" y="1270"/>
                    <a:pt x="119" y="1232"/>
                    <a:pt x="185" y="1198"/>
                  </a:cubicBezTo>
                  <a:cubicBezTo>
                    <a:pt x="251" y="1103"/>
                    <a:pt x="173" y="1197"/>
                    <a:pt x="256" y="1141"/>
                  </a:cubicBezTo>
                  <a:cubicBezTo>
                    <a:pt x="358" y="1071"/>
                    <a:pt x="223" y="1110"/>
                    <a:pt x="385" y="1084"/>
                  </a:cubicBezTo>
                  <a:cubicBezTo>
                    <a:pt x="413" y="1075"/>
                    <a:pt x="445" y="1073"/>
                    <a:pt x="470" y="1056"/>
                  </a:cubicBezTo>
                  <a:cubicBezTo>
                    <a:pt x="484" y="1046"/>
                    <a:pt x="497" y="1034"/>
                    <a:pt x="513" y="1027"/>
                  </a:cubicBezTo>
                  <a:cubicBezTo>
                    <a:pt x="615" y="982"/>
                    <a:pt x="732" y="950"/>
                    <a:pt x="841" y="927"/>
                  </a:cubicBezTo>
                  <a:cubicBezTo>
                    <a:pt x="875" y="910"/>
                    <a:pt x="906" y="885"/>
                    <a:pt x="941" y="870"/>
                  </a:cubicBezTo>
                  <a:cubicBezTo>
                    <a:pt x="994" y="847"/>
                    <a:pt x="1057" y="846"/>
                    <a:pt x="1112" y="828"/>
                  </a:cubicBezTo>
                  <a:cubicBezTo>
                    <a:pt x="1204" y="766"/>
                    <a:pt x="1319" y="752"/>
                    <a:pt x="1425" y="728"/>
                  </a:cubicBezTo>
                  <a:cubicBezTo>
                    <a:pt x="1552" y="699"/>
                    <a:pt x="1667" y="670"/>
                    <a:pt x="1796" y="657"/>
                  </a:cubicBezTo>
                  <a:cubicBezTo>
                    <a:pt x="1888" y="610"/>
                    <a:pt x="1994" y="588"/>
                    <a:pt x="2096" y="571"/>
                  </a:cubicBezTo>
                  <a:cubicBezTo>
                    <a:pt x="2306" y="501"/>
                    <a:pt x="2520" y="468"/>
                    <a:pt x="2737" y="428"/>
                  </a:cubicBezTo>
                  <a:cubicBezTo>
                    <a:pt x="2904" y="397"/>
                    <a:pt x="3067" y="318"/>
                    <a:pt x="3236" y="300"/>
                  </a:cubicBezTo>
                  <a:cubicBezTo>
                    <a:pt x="3307" y="292"/>
                    <a:pt x="3379" y="291"/>
                    <a:pt x="3450" y="286"/>
                  </a:cubicBezTo>
                  <a:cubicBezTo>
                    <a:pt x="3693" y="207"/>
                    <a:pt x="3954" y="189"/>
                    <a:pt x="4206" y="158"/>
                  </a:cubicBezTo>
                  <a:cubicBezTo>
                    <a:pt x="4384" y="111"/>
                    <a:pt x="4183" y="160"/>
                    <a:pt x="4605" y="129"/>
                  </a:cubicBezTo>
                  <a:cubicBezTo>
                    <a:pt x="4816" y="114"/>
                    <a:pt x="5033" y="86"/>
                    <a:pt x="5246" y="72"/>
                  </a:cubicBezTo>
                  <a:cubicBezTo>
                    <a:pt x="5676" y="0"/>
                    <a:pt x="6125" y="24"/>
                    <a:pt x="6558" y="15"/>
                  </a:cubicBezTo>
                  <a:cubicBezTo>
                    <a:pt x="6658" y="20"/>
                    <a:pt x="6758" y="23"/>
                    <a:pt x="6858" y="29"/>
                  </a:cubicBezTo>
                  <a:cubicBezTo>
                    <a:pt x="7000" y="37"/>
                    <a:pt x="7285" y="58"/>
                    <a:pt x="7285" y="58"/>
                  </a:cubicBezTo>
                  <a:cubicBezTo>
                    <a:pt x="7375" y="75"/>
                    <a:pt x="7467" y="77"/>
                    <a:pt x="7556" y="100"/>
                  </a:cubicBezTo>
                  <a:cubicBezTo>
                    <a:pt x="7644" y="122"/>
                    <a:pt x="7736" y="149"/>
                    <a:pt x="7827" y="158"/>
                  </a:cubicBezTo>
                  <a:cubicBezTo>
                    <a:pt x="8225" y="198"/>
                    <a:pt x="8171" y="186"/>
                    <a:pt x="8611" y="186"/>
                  </a:cubicBezTo>
                </a:path>
              </a:pathLst>
            </a:custGeom>
            <a:noFill/>
            <a:ln w="44450" cap="rnd" cmpd="sng">
              <a:solidFill>
                <a:srgbClr val="000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64"/>
            <p:cNvSpPr>
              <a:spLocks/>
            </p:cNvSpPr>
            <p:nvPr/>
          </p:nvSpPr>
          <p:spPr bwMode="auto">
            <a:xfrm>
              <a:off x="1104" y="1440"/>
              <a:ext cx="4656" cy="1634"/>
            </a:xfrm>
            <a:custGeom>
              <a:avLst/>
              <a:gdLst>
                <a:gd name="T0" fmla="*/ 0 w 8868"/>
                <a:gd name="T1" fmla="*/ 0 h 3222"/>
                <a:gd name="T2" fmla="*/ 82 w 8868"/>
                <a:gd name="T3" fmla="*/ 7 h 3222"/>
                <a:gd name="T4" fmla="*/ 240 w 8868"/>
                <a:gd name="T5" fmla="*/ 50 h 3222"/>
                <a:gd name="T6" fmla="*/ 367 w 8868"/>
                <a:gd name="T7" fmla="*/ 72 h 3222"/>
                <a:gd name="T8" fmla="*/ 479 w 8868"/>
                <a:gd name="T9" fmla="*/ 101 h 3222"/>
                <a:gd name="T10" fmla="*/ 547 w 8868"/>
                <a:gd name="T11" fmla="*/ 123 h 3222"/>
                <a:gd name="T12" fmla="*/ 569 w 8868"/>
                <a:gd name="T13" fmla="*/ 130 h 3222"/>
                <a:gd name="T14" fmla="*/ 689 w 8868"/>
                <a:gd name="T15" fmla="*/ 166 h 3222"/>
                <a:gd name="T16" fmla="*/ 898 w 8868"/>
                <a:gd name="T17" fmla="*/ 202 h 3222"/>
                <a:gd name="T18" fmla="*/ 1355 w 8868"/>
                <a:gd name="T19" fmla="*/ 224 h 3222"/>
                <a:gd name="T20" fmla="*/ 1640 w 8868"/>
                <a:gd name="T21" fmla="*/ 253 h 3222"/>
                <a:gd name="T22" fmla="*/ 1819 w 8868"/>
                <a:gd name="T23" fmla="*/ 267 h 3222"/>
                <a:gd name="T24" fmla="*/ 2044 w 8868"/>
                <a:gd name="T25" fmla="*/ 296 h 3222"/>
                <a:gd name="T26" fmla="*/ 2306 w 8868"/>
                <a:gd name="T27" fmla="*/ 340 h 3222"/>
                <a:gd name="T28" fmla="*/ 2426 w 8868"/>
                <a:gd name="T29" fmla="*/ 369 h 3222"/>
                <a:gd name="T30" fmla="*/ 2568 w 8868"/>
                <a:gd name="T31" fmla="*/ 412 h 3222"/>
                <a:gd name="T32" fmla="*/ 2620 w 8868"/>
                <a:gd name="T33" fmla="*/ 441 h 3222"/>
                <a:gd name="T34" fmla="*/ 2702 w 8868"/>
                <a:gd name="T35" fmla="*/ 470 h 3222"/>
                <a:gd name="T36" fmla="*/ 2845 w 8868"/>
                <a:gd name="T37" fmla="*/ 535 h 3222"/>
                <a:gd name="T38" fmla="*/ 2875 w 8868"/>
                <a:gd name="T39" fmla="*/ 556 h 3222"/>
                <a:gd name="T40" fmla="*/ 2964 w 8868"/>
                <a:gd name="T41" fmla="*/ 600 h 3222"/>
                <a:gd name="T42" fmla="*/ 3137 w 8868"/>
                <a:gd name="T43" fmla="*/ 730 h 3222"/>
                <a:gd name="T44" fmla="*/ 3182 w 8868"/>
                <a:gd name="T45" fmla="*/ 780 h 3222"/>
                <a:gd name="T46" fmla="*/ 3196 w 8868"/>
                <a:gd name="T47" fmla="*/ 802 h 3222"/>
                <a:gd name="T48" fmla="*/ 3234 w 8868"/>
                <a:gd name="T49" fmla="*/ 831 h 3222"/>
                <a:gd name="T50" fmla="*/ 3249 w 8868"/>
                <a:gd name="T51" fmla="*/ 853 h 3222"/>
                <a:gd name="T52" fmla="*/ 3279 w 8868"/>
                <a:gd name="T53" fmla="*/ 875 h 3222"/>
                <a:gd name="T54" fmla="*/ 3331 w 8868"/>
                <a:gd name="T55" fmla="*/ 925 h 3222"/>
                <a:gd name="T56" fmla="*/ 3384 w 8868"/>
                <a:gd name="T57" fmla="*/ 976 h 3222"/>
                <a:gd name="T58" fmla="*/ 3421 w 8868"/>
                <a:gd name="T59" fmla="*/ 1019 h 3222"/>
                <a:gd name="T60" fmla="*/ 3428 w 8868"/>
                <a:gd name="T61" fmla="*/ 1041 h 3222"/>
                <a:gd name="T62" fmla="*/ 3451 w 8868"/>
                <a:gd name="T63" fmla="*/ 1048 h 3222"/>
                <a:gd name="T64" fmla="*/ 3481 w 8868"/>
                <a:gd name="T65" fmla="*/ 1084 h 3222"/>
                <a:gd name="T66" fmla="*/ 3563 w 8868"/>
                <a:gd name="T67" fmla="*/ 1164 h 3222"/>
                <a:gd name="T68" fmla="*/ 3720 w 8868"/>
                <a:gd name="T69" fmla="*/ 1308 h 3222"/>
                <a:gd name="T70" fmla="*/ 3736 w 8868"/>
                <a:gd name="T71" fmla="*/ 1330 h 3222"/>
                <a:gd name="T72" fmla="*/ 3803 w 8868"/>
                <a:gd name="T73" fmla="*/ 1388 h 3222"/>
                <a:gd name="T74" fmla="*/ 3908 w 8868"/>
                <a:gd name="T75" fmla="*/ 1475 h 3222"/>
                <a:gd name="T76" fmla="*/ 4162 w 8868"/>
                <a:gd name="T77" fmla="*/ 1561 h 3222"/>
                <a:gd name="T78" fmla="*/ 4200 w 8868"/>
                <a:gd name="T79" fmla="*/ 1569 h 3222"/>
                <a:gd name="T80" fmla="*/ 4334 w 8868"/>
                <a:gd name="T81" fmla="*/ 1576 h 3222"/>
                <a:gd name="T82" fmla="*/ 4417 w 8868"/>
                <a:gd name="T83" fmla="*/ 1583 h 3222"/>
                <a:gd name="T84" fmla="*/ 4634 w 8868"/>
                <a:gd name="T85" fmla="*/ 1626 h 3222"/>
                <a:gd name="T86" fmla="*/ 4656 w 8868"/>
                <a:gd name="T87" fmla="*/ 1634 h 32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868" h="3222">
                  <a:moveTo>
                    <a:pt x="0" y="0"/>
                  </a:moveTo>
                  <a:cubicBezTo>
                    <a:pt x="52" y="5"/>
                    <a:pt x="105" y="7"/>
                    <a:pt x="157" y="14"/>
                  </a:cubicBezTo>
                  <a:cubicBezTo>
                    <a:pt x="258" y="28"/>
                    <a:pt x="356" y="80"/>
                    <a:pt x="457" y="99"/>
                  </a:cubicBezTo>
                  <a:cubicBezTo>
                    <a:pt x="538" y="114"/>
                    <a:pt x="619" y="126"/>
                    <a:pt x="699" y="142"/>
                  </a:cubicBezTo>
                  <a:cubicBezTo>
                    <a:pt x="785" y="159"/>
                    <a:pt x="834" y="167"/>
                    <a:pt x="913" y="199"/>
                  </a:cubicBezTo>
                  <a:cubicBezTo>
                    <a:pt x="933" y="207"/>
                    <a:pt x="1009" y="232"/>
                    <a:pt x="1041" y="242"/>
                  </a:cubicBezTo>
                  <a:cubicBezTo>
                    <a:pt x="1055" y="247"/>
                    <a:pt x="1084" y="256"/>
                    <a:pt x="1084" y="256"/>
                  </a:cubicBezTo>
                  <a:cubicBezTo>
                    <a:pt x="1155" y="304"/>
                    <a:pt x="1230" y="300"/>
                    <a:pt x="1312" y="327"/>
                  </a:cubicBezTo>
                  <a:cubicBezTo>
                    <a:pt x="1442" y="371"/>
                    <a:pt x="1575" y="385"/>
                    <a:pt x="1711" y="399"/>
                  </a:cubicBezTo>
                  <a:cubicBezTo>
                    <a:pt x="1931" y="470"/>
                    <a:pt x="2508" y="439"/>
                    <a:pt x="2581" y="441"/>
                  </a:cubicBezTo>
                  <a:cubicBezTo>
                    <a:pt x="2763" y="456"/>
                    <a:pt x="2941" y="484"/>
                    <a:pt x="3123" y="499"/>
                  </a:cubicBezTo>
                  <a:cubicBezTo>
                    <a:pt x="3330" y="533"/>
                    <a:pt x="3068" y="493"/>
                    <a:pt x="3465" y="527"/>
                  </a:cubicBezTo>
                  <a:cubicBezTo>
                    <a:pt x="3607" y="539"/>
                    <a:pt x="3750" y="570"/>
                    <a:pt x="3893" y="584"/>
                  </a:cubicBezTo>
                  <a:cubicBezTo>
                    <a:pt x="4052" y="631"/>
                    <a:pt x="4227" y="648"/>
                    <a:pt x="4392" y="670"/>
                  </a:cubicBezTo>
                  <a:cubicBezTo>
                    <a:pt x="4523" y="713"/>
                    <a:pt x="4448" y="692"/>
                    <a:pt x="4620" y="727"/>
                  </a:cubicBezTo>
                  <a:cubicBezTo>
                    <a:pt x="4711" y="746"/>
                    <a:pt x="4800" y="790"/>
                    <a:pt x="4891" y="812"/>
                  </a:cubicBezTo>
                  <a:cubicBezTo>
                    <a:pt x="4925" y="829"/>
                    <a:pt x="4956" y="852"/>
                    <a:pt x="4990" y="869"/>
                  </a:cubicBezTo>
                  <a:cubicBezTo>
                    <a:pt x="5033" y="890"/>
                    <a:pt x="5103" y="911"/>
                    <a:pt x="5147" y="926"/>
                  </a:cubicBezTo>
                  <a:cubicBezTo>
                    <a:pt x="5220" y="950"/>
                    <a:pt x="5352" y="1022"/>
                    <a:pt x="5418" y="1055"/>
                  </a:cubicBezTo>
                  <a:cubicBezTo>
                    <a:pt x="5439" y="1066"/>
                    <a:pt x="5454" y="1085"/>
                    <a:pt x="5475" y="1097"/>
                  </a:cubicBezTo>
                  <a:cubicBezTo>
                    <a:pt x="5531" y="1129"/>
                    <a:pt x="5591" y="1145"/>
                    <a:pt x="5646" y="1183"/>
                  </a:cubicBezTo>
                  <a:cubicBezTo>
                    <a:pt x="5761" y="1263"/>
                    <a:pt x="5848" y="1376"/>
                    <a:pt x="5974" y="1440"/>
                  </a:cubicBezTo>
                  <a:cubicBezTo>
                    <a:pt x="6047" y="1545"/>
                    <a:pt x="5946" y="1405"/>
                    <a:pt x="6060" y="1539"/>
                  </a:cubicBezTo>
                  <a:cubicBezTo>
                    <a:pt x="6071" y="1552"/>
                    <a:pt x="6076" y="1570"/>
                    <a:pt x="6088" y="1582"/>
                  </a:cubicBezTo>
                  <a:cubicBezTo>
                    <a:pt x="6110" y="1604"/>
                    <a:pt x="6138" y="1617"/>
                    <a:pt x="6160" y="1639"/>
                  </a:cubicBezTo>
                  <a:cubicBezTo>
                    <a:pt x="6172" y="1651"/>
                    <a:pt x="6176" y="1670"/>
                    <a:pt x="6188" y="1682"/>
                  </a:cubicBezTo>
                  <a:cubicBezTo>
                    <a:pt x="6205" y="1699"/>
                    <a:pt x="6228" y="1708"/>
                    <a:pt x="6245" y="1725"/>
                  </a:cubicBezTo>
                  <a:cubicBezTo>
                    <a:pt x="6360" y="1840"/>
                    <a:pt x="6250" y="1762"/>
                    <a:pt x="6345" y="1824"/>
                  </a:cubicBezTo>
                  <a:cubicBezTo>
                    <a:pt x="6364" y="1882"/>
                    <a:pt x="6387" y="1905"/>
                    <a:pt x="6445" y="1924"/>
                  </a:cubicBezTo>
                  <a:cubicBezTo>
                    <a:pt x="6474" y="1954"/>
                    <a:pt x="6497" y="1972"/>
                    <a:pt x="6516" y="2010"/>
                  </a:cubicBezTo>
                  <a:cubicBezTo>
                    <a:pt x="6523" y="2023"/>
                    <a:pt x="6519" y="2042"/>
                    <a:pt x="6530" y="2053"/>
                  </a:cubicBezTo>
                  <a:cubicBezTo>
                    <a:pt x="6541" y="2064"/>
                    <a:pt x="6559" y="2062"/>
                    <a:pt x="6573" y="2067"/>
                  </a:cubicBezTo>
                  <a:cubicBezTo>
                    <a:pt x="6598" y="2143"/>
                    <a:pt x="6568" y="2083"/>
                    <a:pt x="6630" y="2138"/>
                  </a:cubicBezTo>
                  <a:cubicBezTo>
                    <a:pt x="6685" y="2187"/>
                    <a:pt x="6742" y="2236"/>
                    <a:pt x="6787" y="2295"/>
                  </a:cubicBezTo>
                  <a:cubicBezTo>
                    <a:pt x="6874" y="2410"/>
                    <a:pt x="6972" y="2495"/>
                    <a:pt x="7086" y="2580"/>
                  </a:cubicBezTo>
                  <a:cubicBezTo>
                    <a:pt x="7100" y="2590"/>
                    <a:pt x="7104" y="2610"/>
                    <a:pt x="7115" y="2623"/>
                  </a:cubicBezTo>
                  <a:cubicBezTo>
                    <a:pt x="7186" y="2702"/>
                    <a:pt x="7178" y="2693"/>
                    <a:pt x="7243" y="2737"/>
                  </a:cubicBezTo>
                  <a:cubicBezTo>
                    <a:pt x="7287" y="2803"/>
                    <a:pt x="7368" y="2884"/>
                    <a:pt x="7443" y="2908"/>
                  </a:cubicBezTo>
                  <a:cubicBezTo>
                    <a:pt x="7525" y="3034"/>
                    <a:pt x="7788" y="3061"/>
                    <a:pt x="7927" y="3079"/>
                  </a:cubicBezTo>
                  <a:cubicBezTo>
                    <a:pt x="7951" y="3082"/>
                    <a:pt x="7975" y="3091"/>
                    <a:pt x="7999" y="3093"/>
                  </a:cubicBezTo>
                  <a:cubicBezTo>
                    <a:pt x="8084" y="3101"/>
                    <a:pt x="8170" y="3102"/>
                    <a:pt x="8255" y="3108"/>
                  </a:cubicBezTo>
                  <a:cubicBezTo>
                    <a:pt x="8307" y="3112"/>
                    <a:pt x="8360" y="3117"/>
                    <a:pt x="8412" y="3122"/>
                  </a:cubicBezTo>
                  <a:cubicBezTo>
                    <a:pt x="8551" y="3149"/>
                    <a:pt x="8686" y="3187"/>
                    <a:pt x="8826" y="3207"/>
                  </a:cubicBezTo>
                  <a:cubicBezTo>
                    <a:pt x="8840" y="3212"/>
                    <a:pt x="8868" y="3222"/>
                    <a:pt x="8868" y="3222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65"/>
            <p:cNvSpPr>
              <a:spLocks/>
            </p:cNvSpPr>
            <p:nvPr/>
          </p:nvSpPr>
          <p:spPr bwMode="auto">
            <a:xfrm>
              <a:off x="1114" y="1849"/>
              <a:ext cx="4576" cy="1511"/>
            </a:xfrm>
            <a:custGeom>
              <a:avLst/>
              <a:gdLst>
                <a:gd name="T0" fmla="*/ 0 w 8715"/>
                <a:gd name="T1" fmla="*/ 1511 h 2980"/>
                <a:gd name="T2" fmla="*/ 22 w 8715"/>
                <a:gd name="T3" fmla="*/ 1504 h 2980"/>
                <a:gd name="T4" fmla="*/ 67 w 8715"/>
                <a:gd name="T5" fmla="*/ 1475 h 2980"/>
                <a:gd name="T6" fmla="*/ 456 w 8715"/>
                <a:gd name="T7" fmla="*/ 1468 h 2980"/>
                <a:gd name="T8" fmla="*/ 644 w 8715"/>
                <a:gd name="T9" fmla="*/ 1446 h 2980"/>
                <a:gd name="T10" fmla="*/ 786 w 8715"/>
                <a:gd name="T11" fmla="*/ 1417 h 2980"/>
                <a:gd name="T12" fmla="*/ 891 w 8715"/>
                <a:gd name="T13" fmla="*/ 1402 h 2980"/>
                <a:gd name="T14" fmla="*/ 1864 w 8715"/>
                <a:gd name="T15" fmla="*/ 1366 h 2980"/>
                <a:gd name="T16" fmla="*/ 2118 w 8715"/>
                <a:gd name="T17" fmla="*/ 1323 h 2980"/>
                <a:gd name="T18" fmla="*/ 2238 w 8715"/>
                <a:gd name="T19" fmla="*/ 1287 h 2980"/>
                <a:gd name="T20" fmla="*/ 2410 w 8715"/>
                <a:gd name="T21" fmla="*/ 1236 h 2980"/>
                <a:gd name="T22" fmla="*/ 2545 w 8715"/>
                <a:gd name="T23" fmla="*/ 1200 h 2980"/>
                <a:gd name="T24" fmla="*/ 2703 w 8715"/>
                <a:gd name="T25" fmla="*/ 1149 h 2980"/>
                <a:gd name="T26" fmla="*/ 2747 w 8715"/>
                <a:gd name="T27" fmla="*/ 1128 h 2980"/>
                <a:gd name="T28" fmla="*/ 2800 w 8715"/>
                <a:gd name="T29" fmla="*/ 1113 h 2980"/>
                <a:gd name="T30" fmla="*/ 2852 w 8715"/>
                <a:gd name="T31" fmla="*/ 1085 h 2980"/>
                <a:gd name="T32" fmla="*/ 2987 w 8715"/>
                <a:gd name="T33" fmla="*/ 1041 h 2980"/>
                <a:gd name="T34" fmla="*/ 3032 w 8715"/>
                <a:gd name="T35" fmla="*/ 1005 h 2980"/>
                <a:gd name="T36" fmla="*/ 3069 w 8715"/>
                <a:gd name="T37" fmla="*/ 998 h 2980"/>
                <a:gd name="T38" fmla="*/ 3189 w 8715"/>
                <a:gd name="T39" fmla="*/ 947 h 2980"/>
                <a:gd name="T40" fmla="*/ 3294 w 8715"/>
                <a:gd name="T41" fmla="*/ 911 h 2980"/>
                <a:gd name="T42" fmla="*/ 3368 w 8715"/>
                <a:gd name="T43" fmla="*/ 868 h 2980"/>
                <a:gd name="T44" fmla="*/ 3391 w 8715"/>
                <a:gd name="T45" fmla="*/ 860 h 2980"/>
                <a:gd name="T46" fmla="*/ 3481 w 8715"/>
                <a:gd name="T47" fmla="*/ 803 h 2980"/>
                <a:gd name="T48" fmla="*/ 3533 w 8715"/>
                <a:gd name="T49" fmla="*/ 781 h 2980"/>
                <a:gd name="T50" fmla="*/ 3578 w 8715"/>
                <a:gd name="T51" fmla="*/ 745 h 2980"/>
                <a:gd name="T52" fmla="*/ 3593 w 8715"/>
                <a:gd name="T53" fmla="*/ 723 h 2980"/>
                <a:gd name="T54" fmla="*/ 3616 w 8715"/>
                <a:gd name="T55" fmla="*/ 716 h 2980"/>
                <a:gd name="T56" fmla="*/ 3646 w 8715"/>
                <a:gd name="T57" fmla="*/ 701 h 2980"/>
                <a:gd name="T58" fmla="*/ 3713 w 8715"/>
                <a:gd name="T59" fmla="*/ 643 h 2980"/>
                <a:gd name="T60" fmla="*/ 3773 w 8715"/>
                <a:gd name="T61" fmla="*/ 615 h 2980"/>
                <a:gd name="T62" fmla="*/ 3832 w 8715"/>
                <a:gd name="T63" fmla="*/ 550 h 2980"/>
                <a:gd name="T64" fmla="*/ 3915 w 8715"/>
                <a:gd name="T65" fmla="*/ 499 h 2980"/>
                <a:gd name="T66" fmla="*/ 4005 w 8715"/>
                <a:gd name="T67" fmla="*/ 427 h 2980"/>
                <a:gd name="T68" fmla="*/ 4080 w 8715"/>
                <a:gd name="T69" fmla="*/ 376 h 2980"/>
                <a:gd name="T70" fmla="*/ 4124 w 8715"/>
                <a:gd name="T71" fmla="*/ 347 h 2980"/>
                <a:gd name="T72" fmla="*/ 4177 w 8715"/>
                <a:gd name="T73" fmla="*/ 297 h 2980"/>
                <a:gd name="T74" fmla="*/ 4289 w 8715"/>
                <a:gd name="T75" fmla="*/ 217 h 2980"/>
                <a:gd name="T76" fmla="*/ 4327 w 8715"/>
                <a:gd name="T77" fmla="*/ 174 h 2980"/>
                <a:gd name="T78" fmla="*/ 4349 w 8715"/>
                <a:gd name="T79" fmla="*/ 166 h 2980"/>
                <a:gd name="T80" fmla="*/ 4394 w 8715"/>
                <a:gd name="T81" fmla="*/ 137 h 2980"/>
                <a:gd name="T82" fmla="*/ 4409 w 8715"/>
                <a:gd name="T83" fmla="*/ 116 h 2980"/>
                <a:gd name="T84" fmla="*/ 4454 w 8715"/>
                <a:gd name="T85" fmla="*/ 101 h 2980"/>
                <a:gd name="T86" fmla="*/ 4529 w 8715"/>
                <a:gd name="T87" fmla="*/ 29 h 2980"/>
                <a:gd name="T88" fmla="*/ 4551 w 8715"/>
                <a:gd name="T89" fmla="*/ 15 h 2980"/>
                <a:gd name="T90" fmla="*/ 4574 w 8715"/>
                <a:gd name="T91" fmla="*/ 8 h 2980"/>
                <a:gd name="T92" fmla="*/ 4574 w 8715"/>
                <a:gd name="T93" fmla="*/ 0 h 29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715" h="2980">
                  <a:moveTo>
                    <a:pt x="0" y="2980"/>
                  </a:moveTo>
                  <a:cubicBezTo>
                    <a:pt x="14" y="2975"/>
                    <a:pt x="29" y="2973"/>
                    <a:pt x="42" y="2966"/>
                  </a:cubicBezTo>
                  <a:cubicBezTo>
                    <a:pt x="72" y="2949"/>
                    <a:pt x="94" y="2910"/>
                    <a:pt x="128" y="2909"/>
                  </a:cubicBezTo>
                  <a:cubicBezTo>
                    <a:pt x="375" y="2904"/>
                    <a:pt x="622" y="2900"/>
                    <a:pt x="869" y="2895"/>
                  </a:cubicBezTo>
                  <a:cubicBezTo>
                    <a:pt x="992" y="2884"/>
                    <a:pt x="1104" y="2865"/>
                    <a:pt x="1226" y="2852"/>
                  </a:cubicBezTo>
                  <a:cubicBezTo>
                    <a:pt x="1315" y="2823"/>
                    <a:pt x="1404" y="2806"/>
                    <a:pt x="1497" y="2795"/>
                  </a:cubicBezTo>
                  <a:cubicBezTo>
                    <a:pt x="1602" y="2760"/>
                    <a:pt x="1479" y="2797"/>
                    <a:pt x="1696" y="2766"/>
                  </a:cubicBezTo>
                  <a:cubicBezTo>
                    <a:pt x="2521" y="2646"/>
                    <a:pt x="1440" y="2714"/>
                    <a:pt x="3550" y="2695"/>
                  </a:cubicBezTo>
                  <a:cubicBezTo>
                    <a:pt x="3713" y="2663"/>
                    <a:pt x="3868" y="2626"/>
                    <a:pt x="4034" y="2610"/>
                  </a:cubicBezTo>
                  <a:cubicBezTo>
                    <a:pt x="4109" y="2572"/>
                    <a:pt x="4180" y="2554"/>
                    <a:pt x="4263" y="2538"/>
                  </a:cubicBezTo>
                  <a:cubicBezTo>
                    <a:pt x="4363" y="2489"/>
                    <a:pt x="4482" y="2466"/>
                    <a:pt x="4590" y="2438"/>
                  </a:cubicBezTo>
                  <a:cubicBezTo>
                    <a:pt x="4676" y="2382"/>
                    <a:pt x="4734" y="2386"/>
                    <a:pt x="4847" y="2367"/>
                  </a:cubicBezTo>
                  <a:cubicBezTo>
                    <a:pt x="4959" y="2299"/>
                    <a:pt x="5028" y="2302"/>
                    <a:pt x="5147" y="2267"/>
                  </a:cubicBezTo>
                  <a:cubicBezTo>
                    <a:pt x="5265" y="2232"/>
                    <a:pt x="5107" y="2279"/>
                    <a:pt x="5232" y="2225"/>
                  </a:cubicBezTo>
                  <a:cubicBezTo>
                    <a:pt x="5264" y="2211"/>
                    <a:pt x="5300" y="2209"/>
                    <a:pt x="5332" y="2196"/>
                  </a:cubicBezTo>
                  <a:cubicBezTo>
                    <a:pt x="5367" y="2181"/>
                    <a:pt x="5396" y="2153"/>
                    <a:pt x="5432" y="2139"/>
                  </a:cubicBezTo>
                  <a:cubicBezTo>
                    <a:pt x="5516" y="2105"/>
                    <a:pt x="5603" y="2082"/>
                    <a:pt x="5688" y="2053"/>
                  </a:cubicBezTo>
                  <a:cubicBezTo>
                    <a:pt x="5777" y="2023"/>
                    <a:pt x="5684" y="2027"/>
                    <a:pt x="5774" y="1982"/>
                  </a:cubicBezTo>
                  <a:cubicBezTo>
                    <a:pt x="5796" y="1971"/>
                    <a:pt x="5821" y="1973"/>
                    <a:pt x="5845" y="1968"/>
                  </a:cubicBezTo>
                  <a:cubicBezTo>
                    <a:pt x="5925" y="1915"/>
                    <a:pt x="5979" y="1891"/>
                    <a:pt x="6073" y="1868"/>
                  </a:cubicBezTo>
                  <a:cubicBezTo>
                    <a:pt x="6191" y="1790"/>
                    <a:pt x="6125" y="1815"/>
                    <a:pt x="6273" y="1797"/>
                  </a:cubicBezTo>
                  <a:cubicBezTo>
                    <a:pt x="6330" y="1759"/>
                    <a:pt x="6356" y="1736"/>
                    <a:pt x="6415" y="1711"/>
                  </a:cubicBezTo>
                  <a:cubicBezTo>
                    <a:pt x="6429" y="1705"/>
                    <a:pt x="6445" y="1704"/>
                    <a:pt x="6458" y="1697"/>
                  </a:cubicBezTo>
                  <a:cubicBezTo>
                    <a:pt x="6492" y="1678"/>
                    <a:pt x="6587" y="1597"/>
                    <a:pt x="6629" y="1583"/>
                  </a:cubicBezTo>
                  <a:cubicBezTo>
                    <a:pt x="6692" y="1562"/>
                    <a:pt x="6659" y="1576"/>
                    <a:pt x="6729" y="1540"/>
                  </a:cubicBezTo>
                  <a:cubicBezTo>
                    <a:pt x="6801" y="1433"/>
                    <a:pt x="6704" y="1562"/>
                    <a:pt x="6815" y="1469"/>
                  </a:cubicBezTo>
                  <a:cubicBezTo>
                    <a:pt x="6828" y="1458"/>
                    <a:pt x="6830" y="1437"/>
                    <a:pt x="6843" y="1426"/>
                  </a:cubicBezTo>
                  <a:cubicBezTo>
                    <a:pt x="6855" y="1417"/>
                    <a:pt x="6872" y="1418"/>
                    <a:pt x="6886" y="1412"/>
                  </a:cubicBezTo>
                  <a:cubicBezTo>
                    <a:pt x="6906" y="1404"/>
                    <a:pt x="6924" y="1393"/>
                    <a:pt x="6943" y="1383"/>
                  </a:cubicBezTo>
                  <a:cubicBezTo>
                    <a:pt x="7007" y="1299"/>
                    <a:pt x="6966" y="1339"/>
                    <a:pt x="7071" y="1269"/>
                  </a:cubicBezTo>
                  <a:cubicBezTo>
                    <a:pt x="7225" y="1166"/>
                    <a:pt x="7078" y="1301"/>
                    <a:pt x="7185" y="1212"/>
                  </a:cubicBezTo>
                  <a:cubicBezTo>
                    <a:pt x="7230" y="1174"/>
                    <a:pt x="7252" y="1119"/>
                    <a:pt x="7299" y="1084"/>
                  </a:cubicBezTo>
                  <a:cubicBezTo>
                    <a:pt x="7405" y="1007"/>
                    <a:pt x="7314" y="1125"/>
                    <a:pt x="7456" y="984"/>
                  </a:cubicBezTo>
                  <a:cubicBezTo>
                    <a:pt x="7513" y="928"/>
                    <a:pt x="7552" y="867"/>
                    <a:pt x="7627" y="842"/>
                  </a:cubicBezTo>
                  <a:cubicBezTo>
                    <a:pt x="7711" y="778"/>
                    <a:pt x="7664" y="812"/>
                    <a:pt x="7770" y="742"/>
                  </a:cubicBezTo>
                  <a:cubicBezTo>
                    <a:pt x="7878" y="670"/>
                    <a:pt x="7754" y="719"/>
                    <a:pt x="7855" y="685"/>
                  </a:cubicBezTo>
                  <a:cubicBezTo>
                    <a:pt x="7920" y="586"/>
                    <a:pt x="7879" y="610"/>
                    <a:pt x="7955" y="585"/>
                  </a:cubicBezTo>
                  <a:cubicBezTo>
                    <a:pt x="8031" y="535"/>
                    <a:pt x="8100" y="486"/>
                    <a:pt x="8169" y="428"/>
                  </a:cubicBezTo>
                  <a:cubicBezTo>
                    <a:pt x="8197" y="404"/>
                    <a:pt x="8211" y="366"/>
                    <a:pt x="8240" y="343"/>
                  </a:cubicBezTo>
                  <a:cubicBezTo>
                    <a:pt x="8252" y="333"/>
                    <a:pt x="8270" y="335"/>
                    <a:pt x="8283" y="328"/>
                  </a:cubicBezTo>
                  <a:cubicBezTo>
                    <a:pt x="8313" y="311"/>
                    <a:pt x="8369" y="271"/>
                    <a:pt x="8369" y="271"/>
                  </a:cubicBezTo>
                  <a:cubicBezTo>
                    <a:pt x="8378" y="257"/>
                    <a:pt x="8383" y="238"/>
                    <a:pt x="8397" y="229"/>
                  </a:cubicBezTo>
                  <a:cubicBezTo>
                    <a:pt x="8423" y="213"/>
                    <a:pt x="8483" y="200"/>
                    <a:pt x="8483" y="200"/>
                  </a:cubicBezTo>
                  <a:cubicBezTo>
                    <a:pt x="8558" y="87"/>
                    <a:pt x="8512" y="132"/>
                    <a:pt x="8625" y="57"/>
                  </a:cubicBezTo>
                  <a:cubicBezTo>
                    <a:pt x="8639" y="48"/>
                    <a:pt x="8654" y="38"/>
                    <a:pt x="8668" y="29"/>
                  </a:cubicBezTo>
                  <a:cubicBezTo>
                    <a:pt x="8681" y="21"/>
                    <a:pt x="8699" y="23"/>
                    <a:pt x="8711" y="15"/>
                  </a:cubicBezTo>
                  <a:cubicBezTo>
                    <a:pt x="8715" y="12"/>
                    <a:pt x="8711" y="5"/>
                    <a:pt x="8711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66"/>
            <p:cNvSpPr>
              <a:spLocks/>
            </p:cNvSpPr>
            <p:nvPr/>
          </p:nvSpPr>
          <p:spPr bwMode="auto">
            <a:xfrm>
              <a:off x="1153" y="1595"/>
              <a:ext cx="4582" cy="1362"/>
            </a:xfrm>
            <a:custGeom>
              <a:avLst/>
              <a:gdLst>
                <a:gd name="T0" fmla="*/ 0 w 8826"/>
                <a:gd name="T1" fmla="*/ 0 h 2894"/>
                <a:gd name="T2" fmla="*/ 148 w 8826"/>
                <a:gd name="T3" fmla="*/ 7 h 2894"/>
                <a:gd name="T4" fmla="*/ 267 w 8826"/>
                <a:gd name="T5" fmla="*/ 40 h 2894"/>
                <a:gd name="T6" fmla="*/ 718 w 8826"/>
                <a:gd name="T7" fmla="*/ 87 h 2894"/>
                <a:gd name="T8" fmla="*/ 844 w 8826"/>
                <a:gd name="T9" fmla="*/ 107 h 2894"/>
                <a:gd name="T10" fmla="*/ 963 w 8826"/>
                <a:gd name="T11" fmla="*/ 141 h 2894"/>
                <a:gd name="T12" fmla="*/ 1007 w 8826"/>
                <a:gd name="T13" fmla="*/ 154 h 2894"/>
                <a:gd name="T14" fmla="*/ 1155 w 8826"/>
                <a:gd name="T15" fmla="*/ 168 h 2894"/>
                <a:gd name="T16" fmla="*/ 1185 w 8826"/>
                <a:gd name="T17" fmla="*/ 175 h 2894"/>
                <a:gd name="T18" fmla="*/ 1251 w 8826"/>
                <a:gd name="T19" fmla="*/ 181 h 2894"/>
                <a:gd name="T20" fmla="*/ 1362 w 8826"/>
                <a:gd name="T21" fmla="*/ 215 h 2894"/>
                <a:gd name="T22" fmla="*/ 1554 w 8826"/>
                <a:gd name="T23" fmla="*/ 248 h 2894"/>
                <a:gd name="T24" fmla="*/ 1584 w 8826"/>
                <a:gd name="T25" fmla="*/ 262 h 2894"/>
                <a:gd name="T26" fmla="*/ 1643 w 8826"/>
                <a:gd name="T27" fmla="*/ 275 h 2894"/>
                <a:gd name="T28" fmla="*/ 1747 w 8826"/>
                <a:gd name="T29" fmla="*/ 315 h 2894"/>
                <a:gd name="T30" fmla="*/ 1865 w 8826"/>
                <a:gd name="T31" fmla="*/ 369 h 2894"/>
                <a:gd name="T32" fmla="*/ 1969 w 8826"/>
                <a:gd name="T33" fmla="*/ 423 h 2894"/>
                <a:gd name="T34" fmla="*/ 2110 w 8826"/>
                <a:gd name="T35" fmla="*/ 503 h 2894"/>
                <a:gd name="T36" fmla="*/ 2162 w 8826"/>
                <a:gd name="T37" fmla="*/ 537 h 2894"/>
                <a:gd name="T38" fmla="*/ 2228 w 8826"/>
                <a:gd name="T39" fmla="*/ 577 h 2894"/>
                <a:gd name="T40" fmla="*/ 2251 w 8826"/>
                <a:gd name="T41" fmla="*/ 597 h 2894"/>
                <a:gd name="T42" fmla="*/ 2295 w 8826"/>
                <a:gd name="T43" fmla="*/ 611 h 2894"/>
                <a:gd name="T44" fmla="*/ 2317 w 8826"/>
                <a:gd name="T45" fmla="*/ 624 h 2894"/>
                <a:gd name="T46" fmla="*/ 2339 w 8826"/>
                <a:gd name="T47" fmla="*/ 631 h 2894"/>
                <a:gd name="T48" fmla="*/ 2413 w 8826"/>
                <a:gd name="T49" fmla="*/ 671 h 2894"/>
                <a:gd name="T50" fmla="*/ 2480 w 8826"/>
                <a:gd name="T51" fmla="*/ 718 h 2894"/>
                <a:gd name="T52" fmla="*/ 2502 w 8826"/>
                <a:gd name="T53" fmla="*/ 731 h 2894"/>
                <a:gd name="T54" fmla="*/ 2524 w 8826"/>
                <a:gd name="T55" fmla="*/ 745 h 2894"/>
                <a:gd name="T56" fmla="*/ 2591 w 8826"/>
                <a:gd name="T57" fmla="*/ 792 h 2894"/>
                <a:gd name="T58" fmla="*/ 2680 w 8826"/>
                <a:gd name="T59" fmla="*/ 839 h 2894"/>
                <a:gd name="T60" fmla="*/ 2835 w 8826"/>
                <a:gd name="T61" fmla="*/ 919 h 2894"/>
                <a:gd name="T62" fmla="*/ 2924 w 8826"/>
                <a:gd name="T63" fmla="*/ 960 h 2894"/>
                <a:gd name="T64" fmla="*/ 2946 w 8826"/>
                <a:gd name="T65" fmla="*/ 966 h 2894"/>
                <a:gd name="T66" fmla="*/ 2990 w 8826"/>
                <a:gd name="T67" fmla="*/ 993 h 2894"/>
                <a:gd name="T68" fmla="*/ 3020 w 8826"/>
                <a:gd name="T69" fmla="*/ 1000 h 2894"/>
                <a:gd name="T70" fmla="*/ 3072 w 8826"/>
                <a:gd name="T71" fmla="*/ 1020 h 2894"/>
                <a:gd name="T72" fmla="*/ 3094 w 8826"/>
                <a:gd name="T73" fmla="*/ 1034 h 2894"/>
                <a:gd name="T74" fmla="*/ 3138 w 8826"/>
                <a:gd name="T75" fmla="*/ 1047 h 2894"/>
                <a:gd name="T76" fmla="*/ 3228 w 8826"/>
                <a:gd name="T77" fmla="*/ 1087 h 2894"/>
                <a:gd name="T78" fmla="*/ 3257 w 8826"/>
                <a:gd name="T79" fmla="*/ 1107 h 2894"/>
                <a:gd name="T80" fmla="*/ 3331 w 8826"/>
                <a:gd name="T81" fmla="*/ 1134 h 2894"/>
                <a:gd name="T82" fmla="*/ 3449 w 8826"/>
                <a:gd name="T83" fmla="*/ 1181 h 2894"/>
                <a:gd name="T84" fmla="*/ 3568 w 8826"/>
                <a:gd name="T85" fmla="*/ 1234 h 2894"/>
                <a:gd name="T86" fmla="*/ 3797 w 8826"/>
                <a:gd name="T87" fmla="*/ 1289 h 2894"/>
                <a:gd name="T88" fmla="*/ 4241 w 8826"/>
                <a:gd name="T89" fmla="*/ 1329 h 2894"/>
                <a:gd name="T90" fmla="*/ 4485 w 8826"/>
                <a:gd name="T91" fmla="*/ 1355 h 2894"/>
                <a:gd name="T92" fmla="*/ 4582 w 8826"/>
                <a:gd name="T93" fmla="*/ 1362 h 28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26" h="2894">
                  <a:moveTo>
                    <a:pt x="0" y="0"/>
                  </a:moveTo>
                  <a:cubicBezTo>
                    <a:pt x="95" y="5"/>
                    <a:pt x="191" y="3"/>
                    <a:pt x="285" y="14"/>
                  </a:cubicBezTo>
                  <a:cubicBezTo>
                    <a:pt x="361" y="23"/>
                    <a:pt x="438" y="77"/>
                    <a:pt x="514" y="86"/>
                  </a:cubicBezTo>
                  <a:cubicBezTo>
                    <a:pt x="804" y="122"/>
                    <a:pt x="1092" y="163"/>
                    <a:pt x="1383" y="185"/>
                  </a:cubicBezTo>
                  <a:cubicBezTo>
                    <a:pt x="1463" y="206"/>
                    <a:pt x="1544" y="215"/>
                    <a:pt x="1626" y="228"/>
                  </a:cubicBezTo>
                  <a:cubicBezTo>
                    <a:pt x="1702" y="253"/>
                    <a:pt x="1778" y="274"/>
                    <a:pt x="1854" y="299"/>
                  </a:cubicBezTo>
                  <a:cubicBezTo>
                    <a:pt x="1857" y="300"/>
                    <a:pt x="1935" y="328"/>
                    <a:pt x="1939" y="328"/>
                  </a:cubicBezTo>
                  <a:cubicBezTo>
                    <a:pt x="2110" y="349"/>
                    <a:pt x="2015" y="339"/>
                    <a:pt x="2225" y="357"/>
                  </a:cubicBezTo>
                  <a:cubicBezTo>
                    <a:pt x="2244" y="362"/>
                    <a:pt x="2263" y="368"/>
                    <a:pt x="2282" y="371"/>
                  </a:cubicBezTo>
                  <a:cubicBezTo>
                    <a:pt x="2324" y="377"/>
                    <a:pt x="2368" y="376"/>
                    <a:pt x="2410" y="385"/>
                  </a:cubicBezTo>
                  <a:cubicBezTo>
                    <a:pt x="2481" y="400"/>
                    <a:pt x="2551" y="441"/>
                    <a:pt x="2624" y="456"/>
                  </a:cubicBezTo>
                  <a:cubicBezTo>
                    <a:pt x="2747" y="482"/>
                    <a:pt x="2870" y="512"/>
                    <a:pt x="2994" y="528"/>
                  </a:cubicBezTo>
                  <a:cubicBezTo>
                    <a:pt x="3013" y="537"/>
                    <a:pt x="3031" y="549"/>
                    <a:pt x="3051" y="556"/>
                  </a:cubicBezTo>
                  <a:cubicBezTo>
                    <a:pt x="3088" y="568"/>
                    <a:pt x="3165" y="585"/>
                    <a:pt x="3165" y="585"/>
                  </a:cubicBezTo>
                  <a:cubicBezTo>
                    <a:pt x="3225" y="624"/>
                    <a:pt x="3295" y="653"/>
                    <a:pt x="3365" y="670"/>
                  </a:cubicBezTo>
                  <a:cubicBezTo>
                    <a:pt x="3437" y="719"/>
                    <a:pt x="3514" y="749"/>
                    <a:pt x="3593" y="784"/>
                  </a:cubicBezTo>
                  <a:cubicBezTo>
                    <a:pt x="3664" y="815"/>
                    <a:pt x="3724" y="864"/>
                    <a:pt x="3793" y="898"/>
                  </a:cubicBezTo>
                  <a:cubicBezTo>
                    <a:pt x="3875" y="980"/>
                    <a:pt x="3955" y="1027"/>
                    <a:pt x="4064" y="1069"/>
                  </a:cubicBezTo>
                  <a:cubicBezTo>
                    <a:pt x="4154" y="1161"/>
                    <a:pt x="4053" y="1067"/>
                    <a:pt x="4164" y="1141"/>
                  </a:cubicBezTo>
                  <a:cubicBezTo>
                    <a:pt x="4319" y="1245"/>
                    <a:pt x="4160" y="1161"/>
                    <a:pt x="4292" y="1226"/>
                  </a:cubicBezTo>
                  <a:cubicBezTo>
                    <a:pt x="4306" y="1240"/>
                    <a:pt x="4317" y="1259"/>
                    <a:pt x="4335" y="1269"/>
                  </a:cubicBezTo>
                  <a:cubicBezTo>
                    <a:pt x="4361" y="1284"/>
                    <a:pt x="4392" y="1288"/>
                    <a:pt x="4420" y="1298"/>
                  </a:cubicBezTo>
                  <a:cubicBezTo>
                    <a:pt x="4436" y="1304"/>
                    <a:pt x="4448" y="1318"/>
                    <a:pt x="4463" y="1326"/>
                  </a:cubicBezTo>
                  <a:cubicBezTo>
                    <a:pt x="4477" y="1333"/>
                    <a:pt x="4492" y="1335"/>
                    <a:pt x="4506" y="1340"/>
                  </a:cubicBezTo>
                  <a:cubicBezTo>
                    <a:pt x="4552" y="1372"/>
                    <a:pt x="4605" y="1390"/>
                    <a:pt x="4648" y="1426"/>
                  </a:cubicBezTo>
                  <a:cubicBezTo>
                    <a:pt x="4779" y="1536"/>
                    <a:pt x="4566" y="1386"/>
                    <a:pt x="4777" y="1526"/>
                  </a:cubicBezTo>
                  <a:cubicBezTo>
                    <a:pt x="4791" y="1535"/>
                    <a:pt x="4805" y="1545"/>
                    <a:pt x="4819" y="1554"/>
                  </a:cubicBezTo>
                  <a:cubicBezTo>
                    <a:pt x="4833" y="1564"/>
                    <a:pt x="4862" y="1583"/>
                    <a:pt x="4862" y="1583"/>
                  </a:cubicBezTo>
                  <a:cubicBezTo>
                    <a:pt x="4901" y="1639"/>
                    <a:pt x="4932" y="1648"/>
                    <a:pt x="4990" y="1682"/>
                  </a:cubicBezTo>
                  <a:cubicBezTo>
                    <a:pt x="5052" y="1719"/>
                    <a:pt x="5095" y="1760"/>
                    <a:pt x="5162" y="1782"/>
                  </a:cubicBezTo>
                  <a:cubicBezTo>
                    <a:pt x="5257" y="1846"/>
                    <a:pt x="5351" y="1917"/>
                    <a:pt x="5461" y="1953"/>
                  </a:cubicBezTo>
                  <a:cubicBezTo>
                    <a:pt x="5570" y="2026"/>
                    <a:pt x="5515" y="2000"/>
                    <a:pt x="5632" y="2039"/>
                  </a:cubicBezTo>
                  <a:cubicBezTo>
                    <a:pt x="5646" y="2044"/>
                    <a:pt x="5675" y="2053"/>
                    <a:pt x="5675" y="2053"/>
                  </a:cubicBezTo>
                  <a:cubicBezTo>
                    <a:pt x="5703" y="2072"/>
                    <a:pt x="5732" y="2091"/>
                    <a:pt x="5760" y="2110"/>
                  </a:cubicBezTo>
                  <a:cubicBezTo>
                    <a:pt x="5776" y="2121"/>
                    <a:pt x="5798" y="2119"/>
                    <a:pt x="5817" y="2124"/>
                  </a:cubicBezTo>
                  <a:cubicBezTo>
                    <a:pt x="5853" y="2134"/>
                    <a:pt x="5885" y="2149"/>
                    <a:pt x="5917" y="2167"/>
                  </a:cubicBezTo>
                  <a:cubicBezTo>
                    <a:pt x="5932" y="2176"/>
                    <a:pt x="5944" y="2189"/>
                    <a:pt x="5960" y="2196"/>
                  </a:cubicBezTo>
                  <a:cubicBezTo>
                    <a:pt x="5987" y="2208"/>
                    <a:pt x="6045" y="2224"/>
                    <a:pt x="6045" y="2224"/>
                  </a:cubicBezTo>
                  <a:cubicBezTo>
                    <a:pt x="6115" y="2276"/>
                    <a:pt x="6144" y="2269"/>
                    <a:pt x="6217" y="2310"/>
                  </a:cubicBezTo>
                  <a:cubicBezTo>
                    <a:pt x="6238" y="2322"/>
                    <a:pt x="6254" y="2340"/>
                    <a:pt x="6274" y="2353"/>
                  </a:cubicBezTo>
                  <a:cubicBezTo>
                    <a:pt x="6317" y="2380"/>
                    <a:pt x="6373" y="2382"/>
                    <a:pt x="6416" y="2410"/>
                  </a:cubicBezTo>
                  <a:cubicBezTo>
                    <a:pt x="6486" y="2455"/>
                    <a:pt x="6568" y="2476"/>
                    <a:pt x="6644" y="2509"/>
                  </a:cubicBezTo>
                  <a:cubicBezTo>
                    <a:pt x="6723" y="2543"/>
                    <a:pt x="6791" y="2596"/>
                    <a:pt x="6872" y="2623"/>
                  </a:cubicBezTo>
                  <a:cubicBezTo>
                    <a:pt x="6997" y="2708"/>
                    <a:pt x="7169" y="2718"/>
                    <a:pt x="7314" y="2738"/>
                  </a:cubicBezTo>
                  <a:cubicBezTo>
                    <a:pt x="7599" y="2777"/>
                    <a:pt x="7883" y="2801"/>
                    <a:pt x="8170" y="2823"/>
                  </a:cubicBezTo>
                  <a:cubicBezTo>
                    <a:pt x="8318" y="2859"/>
                    <a:pt x="8487" y="2867"/>
                    <a:pt x="8640" y="2880"/>
                  </a:cubicBezTo>
                  <a:cubicBezTo>
                    <a:pt x="8702" y="2885"/>
                    <a:pt x="8826" y="2894"/>
                    <a:pt x="8826" y="2894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" y="873068"/>
            <a:ext cx="3129237" cy="55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229711" y="458803"/>
            <a:ext cx="8267216" cy="644784"/>
          </a:xfrm>
        </p:spPr>
        <p:txBody>
          <a:bodyPr/>
          <a:lstStyle/>
          <a:p>
            <a:r>
              <a:rPr lang="en-US" b="1" dirty="0" smtClean="0"/>
              <a:t>Priorities for achieving SDGs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2493"/>
              </p:ext>
            </p:extLst>
          </p:nvPr>
        </p:nvGraphicFramePr>
        <p:xfrm>
          <a:off x="693684" y="1413348"/>
          <a:ext cx="10957034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Capacity building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Institutional</a:t>
                      </a:r>
                      <a:r>
                        <a:rPr lang="en-US" sz="2800" baseline="0" dirty="0" smtClean="0"/>
                        <a:t> reforms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Policy and legal regime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Investment priority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Managing</a:t>
                      </a:r>
                      <a:r>
                        <a:rPr lang="en-US" sz="2800" baseline="0" dirty="0" smtClean="0"/>
                        <a:t> ecosystem impacts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Water as a social</a:t>
                      </a:r>
                      <a:r>
                        <a:rPr lang="en-US" sz="2800" baseline="0" dirty="0" smtClean="0"/>
                        <a:t> and economic good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9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158CBE77-4295-4B2A-AC1A-E838285421C7}"/>
    </a:ext>
  </a:extLst>
</a:theme>
</file>

<file path=ppt/theme/theme2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765_GWP_PP_v11" id="{DF03CAE9-0623-4EBE-A3B8-6D7BBCC77FB2}" vid="{CD7DC75F-4A44-491D-9B13-A0479A8FDA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ck to Office Report (BTOR)" ma:contentTypeID="0x01010032BEC331B2C05C4C9BE68FA7F63CD91200F250C752511B0649B7064D677C4C1735" ma:contentTypeVersion="8" ma:contentTypeDescription="" ma:contentTypeScope="" ma:versionID="fdc9a8065ef97a9fa7314875df3bf541">
  <xsd:schema xmlns:xsd="http://www.w3.org/2001/XMLSchema" xmlns:xs="http://www.w3.org/2001/XMLSchema" xmlns:p="http://schemas.microsoft.com/office/2006/metadata/properties" xmlns:ns2="727cbe8a-7506-46c7-91b8-16d71a34f108" xmlns:ns3="a49db6b1-bbac-4ce4-b5ca-5060610f50a5" targetNamespace="http://schemas.microsoft.com/office/2006/metadata/properties" ma:root="true" ma:fieldsID="0928f0f974f5238e80195f05633c872a" ns2:_="" ns3:_="">
    <xsd:import namespace="727cbe8a-7506-46c7-91b8-16d71a34f108"/>
    <xsd:import namespace="a49db6b1-bbac-4ce4-b5ca-5060610f50a5"/>
    <xsd:element name="properties">
      <xsd:complexType>
        <xsd:sequence>
          <xsd:element name="documentManagement">
            <xsd:complexType>
              <xsd:all>
                <xsd:element ref="ns2:SharingHintHash" minOccurs="0"/>
                <xsd:element ref="ns3:Main_x0020_Header" minOccurs="0"/>
                <xsd:element ref="ns3:Sub_x0020_Header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cbe8a-7506-46c7-91b8-16d71a34f108" elementFormDefault="qualified">
    <xsd:import namespace="http://schemas.microsoft.com/office/2006/documentManagement/types"/>
    <xsd:import namespace="http://schemas.microsoft.com/office/infopath/2007/PartnerControls"/>
    <xsd:element name="SharingHintHash" ma:index="8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db6b1-bbac-4ce4-b5ca-5060610f50a5" elementFormDefault="qualified">
    <xsd:import namespace="http://schemas.microsoft.com/office/2006/documentManagement/types"/>
    <xsd:import namespace="http://schemas.microsoft.com/office/infopath/2007/PartnerControls"/>
    <xsd:element name="Main_x0020_Header" ma:index="9" nillable="true" ma:displayName="Main Header" ma:format="Dropdown" ma:internalName="Main_x0020_Header">
      <xsd:simpleType>
        <xsd:restriction base="dms:Choice">
          <xsd:enumeration value="Human Resources"/>
          <xsd:enumeration value="Internal Meetings"/>
          <xsd:enumeration value="Presentations, reports, letters &amp; invitations"/>
          <xsd:enumeration value="Travel"/>
        </xsd:restriction>
      </xsd:simpleType>
    </xsd:element>
    <xsd:element name="Sub_x0020_Header" ma:index="10" nillable="true" ma:displayName="Sub Header" ma:format="Dropdown" ma:internalName="Sub_x0020_Header">
      <xsd:simpleType>
        <xsd:restriction base="dms:Choice">
          <xsd:enumeration value="Interns, consultants, hourly staff"/>
          <xsd:enumeration value="Staff"/>
          <xsd:enumeration value="GWP Visual Bran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0_Header xmlns="a49db6b1-bbac-4ce4-b5ca-5060610f50a5" xsi:nil="true"/>
    <Main_x0020_Header xmlns="a49db6b1-bbac-4ce4-b5ca-5060610f50a5">Presentations, reports, letters &amp; invitations</Main_x0020_Hea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8627D-B6F6-4594-9E7F-D0E2F25F7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7cbe8a-7506-46c7-91b8-16d71a34f108"/>
    <ds:schemaRef ds:uri="a49db6b1-bbac-4ce4-b5ca-5060610f5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B70447-B59C-4D7D-B21D-ABFA01131C38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727cbe8a-7506-46c7-91b8-16d71a34f108"/>
    <ds:schemaRef ds:uri="http://schemas.openxmlformats.org/package/2006/metadata/core-properties"/>
    <ds:schemaRef ds:uri="http://purl.org/dc/terms/"/>
    <ds:schemaRef ds:uri="http://purl.org/dc/elements/1.1/"/>
    <ds:schemaRef ds:uri="a49db6b1-bbac-4ce4-b5ca-5060610f50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004848-12CA-42C3-A816-2C3DAD7FA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P765_GWP_PPT_Final</Template>
  <TotalTime>1830</TotalTime>
  <Words>668</Words>
  <Application>Microsoft Office PowerPoint</Application>
  <PresentationFormat>Widescreen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GWP</vt:lpstr>
      <vt:lpstr>GWP Titles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Ericson</dc:creator>
  <cp:lastModifiedBy>Karla Maradiaga</cp:lastModifiedBy>
  <cp:revision>90</cp:revision>
  <dcterms:created xsi:type="dcterms:W3CDTF">2015-02-25T05:13:54Z</dcterms:created>
  <dcterms:modified xsi:type="dcterms:W3CDTF">2016-05-12T06:59:50Z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0x01010032BEC331B2C05C4C9BE68FA7F63CD91200F250C752511B0649B7064D677C4C1735</vt:lpwstr>
  </property>
</Properties>
</file>