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56" r:id="rId2"/>
    <p:sldMasterId id="2147483768" r:id="rId3"/>
  </p:sldMasterIdLst>
  <p:notesMasterIdLst>
    <p:notesMasterId r:id="rId25"/>
  </p:notesMasterIdLst>
  <p:sldIdLst>
    <p:sldId id="283" r:id="rId4"/>
    <p:sldId id="296" r:id="rId5"/>
    <p:sldId id="258" r:id="rId6"/>
    <p:sldId id="288" r:id="rId7"/>
    <p:sldId id="289" r:id="rId8"/>
    <p:sldId id="291" r:id="rId9"/>
    <p:sldId id="266" r:id="rId10"/>
    <p:sldId id="294" r:id="rId11"/>
    <p:sldId id="262" r:id="rId12"/>
    <p:sldId id="311" r:id="rId13"/>
    <p:sldId id="286" r:id="rId14"/>
    <p:sldId id="309" r:id="rId15"/>
    <p:sldId id="310" r:id="rId16"/>
    <p:sldId id="261" r:id="rId17"/>
    <p:sldId id="297" r:id="rId18"/>
    <p:sldId id="271" r:id="rId19"/>
    <p:sldId id="312" r:id="rId20"/>
    <p:sldId id="287" r:id="rId21"/>
    <p:sldId id="313" r:id="rId22"/>
    <p:sldId id="314" r:id="rId23"/>
    <p:sldId id="284" r:id="rId24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13" autoAdjust="0"/>
  </p:normalViewPr>
  <p:slideViewPr>
    <p:cSldViewPr>
      <p:cViewPr varScale="1">
        <p:scale>
          <a:sx n="45" d="100"/>
          <a:sy n="45" d="100"/>
        </p:scale>
        <p:origin x="123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0C8C0-FCD2-429B-BF19-41DCE61AF74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AC33B26-76D4-4F17-96BE-9D87276E7DE8}">
      <dgm:prSet phldrT="[Texto]" custT="1"/>
      <dgm:spPr/>
      <dgm:t>
        <a:bodyPr/>
        <a:lstStyle/>
        <a:p>
          <a:r>
            <a:rPr lang="es-PE" sz="1800" b="1" dirty="0">
              <a:solidFill>
                <a:srgbClr val="0070C0"/>
              </a:solidFill>
            </a:rPr>
            <a:t>Compromisos de entidades públicas/privadas para la creación del PACyD </a:t>
          </a:r>
        </a:p>
      </dgm:t>
    </dgm:pt>
    <dgm:pt modelId="{0C35DABE-0045-4F10-A492-8F2D139E7E69}" type="parTrans" cxnId="{755298FA-42A1-4804-A6C3-3ED0810868E9}">
      <dgm:prSet/>
      <dgm:spPr/>
      <dgm:t>
        <a:bodyPr/>
        <a:lstStyle/>
        <a:p>
          <a:endParaRPr lang="es-PE"/>
        </a:p>
      </dgm:t>
    </dgm:pt>
    <dgm:pt modelId="{1777C18E-0562-4F5C-85C6-3A008F7D4E79}" type="sibTrans" cxnId="{755298FA-42A1-4804-A6C3-3ED0810868E9}">
      <dgm:prSet/>
      <dgm:spPr/>
      <dgm:t>
        <a:bodyPr/>
        <a:lstStyle/>
        <a:p>
          <a:endParaRPr lang="es-PE"/>
        </a:p>
      </dgm:t>
    </dgm:pt>
    <dgm:pt modelId="{4DBACBAE-8B2C-412E-8162-3CAC1A4AC630}">
      <dgm:prSet phldrT="[Texto]" custT="1"/>
      <dgm:spPr/>
      <dgm:t>
        <a:bodyPr/>
        <a:lstStyle/>
        <a:p>
          <a:r>
            <a:rPr lang="es-PE" sz="1800" b="1" dirty="0">
              <a:solidFill>
                <a:srgbClr val="0070C0"/>
              </a:solidFill>
            </a:rPr>
            <a:t>Primer periodo: elaboración del PACyD, primer diagnóstico participativo, mapeo de actores y sensibilización</a:t>
          </a:r>
        </a:p>
      </dgm:t>
    </dgm:pt>
    <dgm:pt modelId="{42F3E588-D595-460B-B8EB-44CA0985AC84}" type="parTrans" cxnId="{1E470BC7-5FB5-45F2-A946-DBE27CE2D3B8}">
      <dgm:prSet/>
      <dgm:spPr/>
      <dgm:t>
        <a:bodyPr/>
        <a:lstStyle/>
        <a:p>
          <a:endParaRPr lang="es-PE"/>
        </a:p>
      </dgm:t>
    </dgm:pt>
    <dgm:pt modelId="{1ADACA8D-0C3C-4B40-B52F-CE60F4C02641}" type="sibTrans" cxnId="{1E470BC7-5FB5-45F2-A946-DBE27CE2D3B8}">
      <dgm:prSet/>
      <dgm:spPr/>
      <dgm:t>
        <a:bodyPr/>
        <a:lstStyle/>
        <a:p>
          <a:endParaRPr lang="es-PE"/>
        </a:p>
      </dgm:t>
    </dgm:pt>
    <dgm:pt modelId="{E22A568E-078C-4B43-A3A1-ED3D87678899}">
      <dgm:prSet phldrT="[Texto]" custT="1"/>
      <dgm:spPr/>
      <dgm:t>
        <a:bodyPr/>
        <a:lstStyle/>
        <a:p>
          <a:r>
            <a:rPr lang="es-PE" sz="1800" b="1" dirty="0">
              <a:solidFill>
                <a:srgbClr val="0070C0"/>
              </a:solidFill>
            </a:rPr>
            <a:t>Segundo Periodo: puesta en marcha de las diferentes áreas de trabajo: línea de base, identificación de los proyectos demostrativos /expedientes técnicos  y proceso de gobernanza, etc...</a:t>
          </a:r>
        </a:p>
      </dgm:t>
    </dgm:pt>
    <dgm:pt modelId="{EB595705-CD99-48DC-B5C9-6385FC80B70E}" type="parTrans" cxnId="{1034EC3A-8F42-45C2-878B-E21E360CBCCA}">
      <dgm:prSet/>
      <dgm:spPr/>
      <dgm:t>
        <a:bodyPr/>
        <a:lstStyle/>
        <a:p>
          <a:endParaRPr lang="es-PE"/>
        </a:p>
      </dgm:t>
    </dgm:pt>
    <dgm:pt modelId="{9D97F4B9-7D66-4923-8F21-960444B574F2}" type="sibTrans" cxnId="{1034EC3A-8F42-45C2-878B-E21E360CBCCA}">
      <dgm:prSet/>
      <dgm:spPr/>
      <dgm:t>
        <a:bodyPr/>
        <a:lstStyle/>
        <a:p>
          <a:endParaRPr lang="es-PE"/>
        </a:p>
      </dgm:t>
    </dgm:pt>
    <dgm:pt modelId="{EEFE36D7-9565-4E9E-B38A-93DFB04266E5}" type="pres">
      <dgm:prSet presAssocID="{A5B0C8C0-FCD2-429B-BF19-41DCE61AF745}" presName="arrowDiagram" presStyleCnt="0">
        <dgm:presLayoutVars>
          <dgm:chMax val="5"/>
          <dgm:dir/>
          <dgm:resizeHandles val="exact"/>
        </dgm:presLayoutVars>
      </dgm:prSet>
      <dgm:spPr/>
    </dgm:pt>
    <dgm:pt modelId="{521A5797-917F-40CE-A9C2-0ADB4779B2AE}" type="pres">
      <dgm:prSet presAssocID="{A5B0C8C0-FCD2-429B-BF19-41DCE61AF745}" presName="arrow" presStyleLbl="bgShp" presStyleIdx="0" presStyleCnt="1"/>
      <dgm:spPr/>
    </dgm:pt>
    <dgm:pt modelId="{41869380-FE8D-4447-8359-5121D4184355}" type="pres">
      <dgm:prSet presAssocID="{A5B0C8C0-FCD2-429B-BF19-41DCE61AF745}" presName="arrowDiagram3" presStyleCnt="0"/>
      <dgm:spPr/>
    </dgm:pt>
    <dgm:pt modelId="{7395B4BC-B92F-4E15-BADE-09B4D1F41C87}" type="pres">
      <dgm:prSet presAssocID="{6AC33B26-76D4-4F17-96BE-9D87276E7DE8}" presName="bullet3a" presStyleLbl="node1" presStyleIdx="0" presStyleCnt="3"/>
      <dgm:spPr/>
    </dgm:pt>
    <dgm:pt modelId="{8A3B3F6B-7E16-4C43-A73A-479F1F72A4A4}" type="pres">
      <dgm:prSet presAssocID="{6AC33B26-76D4-4F17-96BE-9D87276E7DE8}" presName="textBox3a" presStyleLbl="revTx" presStyleIdx="0" presStyleCnt="3">
        <dgm:presLayoutVars>
          <dgm:bulletEnabled val="1"/>
        </dgm:presLayoutVars>
      </dgm:prSet>
      <dgm:spPr/>
    </dgm:pt>
    <dgm:pt modelId="{E3B30518-5D9C-42D2-9925-DAB2FA2AA326}" type="pres">
      <dgm:prSet presAssocID="{4DBACBAE-8B2C-412E-8162-3CAC1A4AC630}" presName="bullet3b" presStyleLbl="node1" presStyleIdx="1" presStyleCnt="3"/>
      <dgm:spPr/>
    </dgm:pt>
    <dgm:pt modelId="{ADB9647B-0A34-4881-B07F-ED0EFFEB03DF}" type="pres">
      <dgm:prSet presAssocID="{4DBACBAE-8B2C-412E-8162-3CAC1A4AC630}" presName="textBox3b" presStyleLbl="revTx" presStyleIdx="1" presStyleCnt="3" custScaleY="62670" custLinFactNeighborX="6140" custLinFactNeighborY="-12149">
        <dgm:presLayoutVars>
          <dgm:bulletEnabled val="1"/>
        </dgm:presLayoutVars>
      </dgm:prSet>
      <dgm:spPr/>
    </dgm:pt>
    <dgm:pt modelId="{268DB35E-D617-4073-BB9A-F807E92456F0}" type="pres">
      <dgm:prSet presAssocID="{E22A568E-078C-4B43-A3A1-ED3D87678899}" presName="bullet3c" presStyleLbl="node1" presStyleIdx="2" presStyleCnt="3"/>
      <dgm:spPr/>
    </dgm:pt>
    <dgm:pt modelId="{33493040-337D-45C2-9885-4DDA4204E69D}" type="pres">
      <dgm:prSet presAssocID="{E22A568E-078C-4B43-A3A1-ED3D87678899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BE6596FE-F8D8-42A7-9BC7-C82613255760}" type="presOf" srcId="{A5B0C8C0-FCD2-429B-BF19-41DCE61AF745}" destId="{EEFE36D7-9565-4E9E-B38A-93DFB04266E5}" srcOrd="0" destOrd="0" presId="urn:microsoft.com/office/officeart/2005/8/layout/arrow2"/>
    <dgm:cxn modelId="{1034EC3A-8F42-45C2-878B-E21E360CBCCA}" srcId="{A5B0C8C0-FCD2-429B-BF19-41DCE61AF745}" destId="{E22A568E-078C-4B43-A3A1-ED3D87678899}" srcOrd="2" destOrd="0" parTransId="{EB595705-CD99-48DC-B5C9-6385FC80B70E}" sibTransId="{9D97F4B9-7D66-4923-8F21-960444B574F2}"/>
    <dgm:cxn modelId="{30594EB0-B927-48BF-8D07-F490145BE43F}" type="presOf" srcId="{4DBACBAE-8B2C-412E-8162-3CAC1A4AC630}" destId="{ADB9647B-0A34-4881-B07F-ED0EFFEB03DF}" srcOrd="0" destOrd="0" presId="urn:microsoft.com/office/officeart/2005/8/layout/arrow2"/>
    <dgm:cxn modelId="{EA560CCD-0153-48FD-A399-DE9ABDE9BE47}" type="presOf" srcId="{E22A568E-078C-4B43-A3A1-ED3D87678899}" destId="{33493040-337D-45C2-9885-4DDA4204E69D}" srcOrd="0" destOrd="0" presId="urn:microsoft.com/office/officeart/2005/8/layout/arrow2"/>
    <dgm:cxn modelId="{0B807657-26FC-4407-A973-3F4312795C36}" type="presOf" srcId="{6AC33B26-76D4-4F17-96BE-9D87276E7DE8}" destId="{8A3B3F6B-7E16-4C43-A73A-479F1F72A4A4}" srcOrd="0" destOrd="0" presId="urn:microsoft.com/office/officeart/2005/8/layout/arrow2"/>
    <dgm:cxn modelId="{755298FA-42A1-4804-A6C3-3ED0810868E9}" srcId="{A5B0C8C0-FCD2-429B-BF19-41DCE61AF745}" destId="{6AC33B26-76D4-4F17-96BE-9D87276E7DE8}" srcOrd="0" destOrd="0" parTransId="{0C35DABE-0045-4F10-A492-8F2D139E7E69}" sibTransId="{1777C18E-0562-4F5C-85C6-3A008F7D4E79}"/>
    <dgm:cxn modelId="{1E470BC7-5FB5-45F2-A946-DBE27CE2D3B8}" srcId="{A5B0C8C0-FCD2-429B-BF19-41DCE61AF745}" destId="{4DBACBAE-8B2C-412E-8162-3CAC1A4AC630}" srcOrd="1" destOrd="0" parTransId="{42F3E588-D595-460B-B8EB-44CA0985AC84}" sibTransId="{1ADACA8D-0C3C-4B40-B52F-CE60F4C02641}"/>
    <dgm:cxn modelId="{E2FF8F4F-3311-44AE-855E-36BFB69FD39C}" type="presParOf" srcId="{EEFE36D7-9565-4E9E-B38A-93DFB04266E5}" destId="{521A5797-917F-40CE-A9C2-0ADB4779B2AE}" srcOrd="0" destOrd="0" presId="urn:microsoft.com/office/officeart/2005/8/layout/arrow2"/>
    <dgm:cxn modelId="{585A4700-EBD2-486B-ABC5-B8D321670507}" type="presParOf" srcId="{EEFE36D7-9565-4E9E-B38A-93DFB04266E5}" destId="{41869380-FE8D-4447-8359-5121D4184355}" srcOrd="1" destOrd="0" presId="urn:microsoft.com/office/officeart/2005/8/layout/arrow2"/>
    <dgm:cxn modelId="{F6C79C5B-D792-4581-B9C6-4A5FDA2D98E7}" type="presParOf" srcId="{41869380-FE8D-4447-8359-5121D4184355}" destId="{7395B4BC-B92F-4E15-BADE-09B4D1F41C87}" srcOrd="0" destOrd="0" presId="urn:microsoft.com/office/officeart/2005/8/layout/arrow2"/>
    <dgm:cxn modelId="{E15A7990-9995-413B-8ABA-A2A56C154125}" type="presParOf" srcId="{41869380-FE8D-4447-8359-5121D4184355}" destId="{8A3B3F6B-7E16-4C43-A73A-479F1F72A4A4}" srcOrd="1" destOrd="0" presId="urn:microsoft.com/office/officeart/2005/8/layout/arrow2"/>
    <dgm:cxn modelId="{B1FD0EAC-5092-4D40-893F-07BC552B5869}" type="presParOf" srcId="{41869380-FE8D-4447-8359-5121D4184355}" destId="{E3B30518-5D9C-42D2-9925-DAB2FA2AA326}" srcOrd="2" destOrd="0" presId="urn:microsoft.com/office/officeart/2005/8/layout/arrow2"/>
    <dgm:cxn modelId="{6B621109-39F1-4187-8B1F-177C2458C0B1}" type="presParOf" srcId="{41869380-FE8D-4447-8359-5121D4184355}" destId="{ADB9647B-0A34-4881-B07F-ED0EFFEB03DF}" srcOrd="3" destOrd="0" presId="urn:microsoft.com/office/officeart/2005/8/layout/arrow2"/>
    <dgm:cxn modelId="{BD47B533-DC07-4D59-8E34-5DCA2AC5970D}" type="presParOf" srcId="{41869380-FE8D-4447-8359-5121D4184355}" destId="{268DB35E-D617-4073-BB9A-F807E92456F0}" srcOrd="4" destOrd="0" presId="urn:microsoft.com/office/officeart/2005/8/layout/arrow2"/>
    <dgm:cxn modelId="{366E19F5-4314-46D5-8E8C-DF44A4B123C4}" type="presParOf" srcId="{41869380-FE8D-4447-8359-5121D4184355}" destId="{33493040-337D-45C2-9885-4DDA4204E69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A5797-917F-40CE-A9C2-0ADB4779B2AE}">
      <dsp:nvSpPr>
        <dsp:cNvPr id="0" name=""/>
        <dsp:cNvSpPr/>
      </dsp:nvSpPr>
      <dsp:spPr>
        <a:xfrm>
          <a:off x="0" y="70894"/>
          <a:ext cx="8208912" cy="51305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5B4BC-B92F-4E15-BADE-09B4D1F41C87}">
      <dsp:nvSpPr>
        <dsp:cNvPr id="0" name=""/>
        <dsp:cNvSpPr/>
      </dsp:nvSpPr>
      <dsp:spPr>
        <a:xfrm>
          <a:off x="1042531" y="3612014"/>
          <a:ext cx="213431" cy="213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B3F6B-7E16-4C43-A73A-479F1F72A4A4}">
      <dsp:nvSpPr>
        <dsp:cNvPr id="0" name=""/>
        <dsp:cNvSpPr/>
      </dsp:nvSpPr>
      <dsp:spPr>
        <a:xfrm>
          <a:off x="1149247" y="3718730"/>
          <a:ext cx="1912676" cy="14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09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b="1" kern="1200" dirty="0">
              <a:solidFill>
                <a:srgbClr val="0070C0"/>
              </a:solidFill>
            </a:rPr>
            <a:t>Compromisos de entidades públicas/privadas para la creación del PACyD </a:t>
          </a:r>
        </a:p>
      </dsp:txBody>
      <dsp:txXfrm>
        <a:off x="1149247" y="3718730"/>
        <a:ext cx="1912676" cy="1482734"/>
      </dsp:txXfrm>
    </dsp:sp>
    <dsp:sp modelId="{E3B30518-5D9C-42D2-9925-DAB2FA2AA326}">
      <dsp:nvSpPr>
        <dsp:cNvPr id="0" name=""/>
        <dsp:cNvSpPr/>
      </dsp:nvSpPr>
      <dsp:spPr>
        <a:xfrm>
          <a:off x="2926477" y="2217525"/>
          <a:ext cx="385818" cy="38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9647B-0A34-4881-B07F-ED0EFFEB03DF}">
      <dsp:nvSpPr>
        <dsp:cNvPr id="0" name=""/>
        <dsp:cNvSpPr/>
      </dsp:nvSpPr>
      <dsp:spPr>
        <a:xfrm>
          <a:off x="3240353" y="2592298"/>
          <a:ext cx="1970138" cy="174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43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b="1" kern="1200" dirty="0">
              <a:solidFill>
                <a:srgbClr val="0070C0"/>
              </a:solidFill>
            </a:rPr>
            <a:t>Primer periodo: elaboración del PACyD, primer diagnóstico participativo, mapeo de actores y sensibilización</a:t>
          </a:r>
        </a:p>
      </dsp:txBody>
      <dsp:txXfrm>
        <a:off x="3240353" y="2592298"/>
        <a:ext cx="1970138" cy="1749138"/>
      </dsp:txXfrm>
    </dsp:sp>
    <dsp:sp modelId="{268DB35E-D617-4073-BB9A-F807E92456F0}">
      <dsp:nvSpPr>
        <dsp:cNvPr id="0" name=""/>
        <dsp:cNvSpPr/>
      </dsp:nvSpPr>
      <dsp:spPr>
        <a:xfrm>
          <a:off x="5192136" y="1368929"/>
          <a:ext cx="533579" cy="5335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3040-337D-45C2-9885-4DDA4204E69D}">
      <dsp:nvSpPr>
        <dsp:cNvPr id="0" name=""/>
        <dsp:cNvSpPr/>
      </dsp:nvSpPr>
      <dsp:spPr>
        <a:xfrm>
          <a:off x="5458926" y="1635718"/>
          <a:ext cx="1970138" cy="3565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73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b="1" kern="1200" dirty="0">
              <a:solidFill>
                <a:srgbClr val="0070C0"/>
              </a:solidFill>
            </a:rPr>
            <a:t>Segundo Periodo: puesta en marcha de las diferentes áreas de trabajo: línea de base, identificación de los proyectos demostrativos /expedientes técnicos  y proceso de gobernanza, etc...</a:t>
          </a:r>
        </a:p>
      </dsp:txBody>
      <dsp:txXfrm>
        <a:off x="5458926" y="1635718"/>
        <a:ext cx="1970138" cy="3565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4749C-4C24-460B-91FC-C0A4F5C7E9C2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69054-CAF2-4F4D-AB18-9C9CC07DE443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9397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BA283-3628-4693-BC68-323B64A4F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8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He eliminado los nombres porque ocupan espacio y lo que le importa a la gente es entender el tipo de organización involucrada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BA283-3628-4693-BC68-323B64A4F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66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SOCORRO, las dos diapositivas</a:t>
            </a:r>
            <a:r>
              <a:rPr lang="sv-SE" baseline="0"/>
              <a:t> que tenías no </a:t>
            </a:r>
            <a:r>
              <a:rPr lang="sv-SE"/>
              <a:t>son zanjas de infiltración!!!  Las que he puesto son tomadas de internet</a:t>
            </a:r>
            <a:r>
              <a:rPr lang="sv-SE" baseline="0"/>
              <a:t> pero pasan piola...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BA283-3628-4693-BC68-323B64A4F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1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1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94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6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85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18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0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9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04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24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1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19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90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68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19812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96627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08369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1610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7742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4216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0484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73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93289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92336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66070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9415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2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4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9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6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1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0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9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>
                <a:solidFill>
                  <a:prstClr val="black">
                    <a:tint val="75000"/>
                  </a:prstClr>
                </a:solidFill>
              </a:rPr>
              <a:t>Nicole Bernex. CIGA/PUCP - GWP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30BB3-8182-42DE-8713-FD405AE84A4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9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53F1F-C275-4677-AC34-DFEA7584F54C}" type="datetimeFigureOut">
              <a:rPr lang="es-UY" smtClean="0"/>
              <a:t>27/05/2016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3161-A318-4666-8A5B-194A22A1715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96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hyperlink" Target="http://www.pucp.edu.pe/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 Título"/>
          <p:cNvSpPr txBox="1">
            <a:spLocks/>
          </p:cNvSpPr>
          <p:nvPr/>
        </p:nvSpPr>
        <p:spPr>
          <a:xfrm>
            <a:off x="725471" y="2877449"/>
            <a:ext cx="7654820" cy="194421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Programa Agua, Clima y Desarrollo – PACyD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            </a:t>
            </a:r>
            <a:br>
              <a:rPr kumimoji="0" lang="es-PE" alt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</a:br>
            <a:r>
              <a:rPr kumimoji="0" lang="es-PE" alt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“Mejora de la interacción </a:t>
            </a:r>
            <a:r>
              <a:rPr kumimoji="0" lang="es-PE" altLang="es-P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transectorial</a:t>
            </a:r>
            <a:r>
              <a:rPr kumimoji="0" lang="es-PE" alt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 para la generación  de resiliencia al cambio climático y seguridad hídrica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en la sub-cuenca de Santa Eulalia”</a:t>
            </a:r>
            <a:endParaRPr kumimoji="0" lang="es-P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899386" y="5452537"/>
            <a:ext cx="251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rgbClr val="002060"/>
                </a:solidFill>
              </a:rPr>
              <a:t>Lucía Matteo</a:t>
            </a:r>
          </a:p>
          <a:p>
            <a:r>
              <a:rPr lang="es-UY" dirty="0">
                <a:solidFill>
                  <a:srgbClr val="002060"/>
                </a:solidFill>
              </a:rPr>
              <a:t>Coordinadora Regional</a:t>
            </a:r>
          </a:p>
          <a:p>
            <a:r>
              <a:rPr lang="es-UY" dirty="0">
                <a:solidFill>
                  <a:srgbClr val="002060"/>
                </a:solidFill>
              </a:rPr>
              <a:t>GWP Sudamérica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33579" y="5452537"/>
            <a:ext cx="421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>
                <a:solidFill>
                  <a:srgbClr val="002060"/>
                </a:solidFill>
              </a:rPr>
              <a:t>19 de mayo de 2016</a:t>
            </a:r>
          </a:p>
          <a:p>
            <a:r>
              <a:rPr lang="es-UY" dirty="0">
                <a:solidFill>
                  <a:srgbClr val="002060"/>
                </a:solidFill>
              </a:rPr>
              <a:t>Taller “Municipios sostenibles y </a:t>
            </a:r>
            <a:r>
              <a:rPr lang="es-UY" dirty="0" err="1">
                <a:solidFill>
                  <a:srgbClr val="002060"/>
                </a:solidFill>
              </a:rPr>
              <a:t>resilientes</a:t>
            </a:r>
            <a:r>
              <a:rPr lang="es-UY" dirty="0">
                <a:solidFill>
                  <a:srgbClr val="002060"/>
                </a:solidFill>
              </a:rPr>
              <a:t>” (</a:t>
            </a:r>
            <a:r>
              <a:rPr lang="es-UY" dirty="0" err="1">
                <a:solidFill>
                  <a:srgbClr val="002060"/>
                </a:solidFill>
              </a:rPr>
              <a:t>Mdeo</a:t>
            </a:r>
            <a:r>
              <a:rPr lang="es-UY" dirty="0">
                <a:solidFill>
                  <a:srgbClr val="002060"/>
                </a:solidFill>
              </a:rPr>
              <a:t>, 16-20 mayo)</a:t>
            </a:r>
          </a:p>
        </p:txBody>
      </p:sp>
      <p:grpSp>
        <p:nvGrpSpPr>
          <p:cNvPr id="49" name="Grupo 48"/>
          <p:cNvGrpSpPr/>
          <p:nvPr/>
        </p:nvGrpSpPr>
        <p:grpSpPr>
          <a:xfrm>
            <a:off x="596342" y="668812"/>
            <a:ext cx="7913077" cy="1893201"/>
            <a:chOff x="744250" y="3565629"/>
            <a:chExt cx="7913077" cy="1893201"/>
          </a:xfrm>
        </p:grpSpPr>
        <p:grpSp>
          <p:nvGrpSpPr>
            <p:cNvPr id="50" name="5 Grupo"/>
            <p:cNvGrpSpPr/>
            <p:nvPr/>
          </p:nvGrpSpPr>
          <p:grpSpPr>
            <a:xfrm>
              <a:off x="744250" y="3581388"/>
              <a:ext cx="7865598" cy="1877442"/>
              <a:chOff x="-55826" y="91682"/>
              <a:chExt cx="7242413" cy="1890676"/>
            </a:xfrm>
          </p:grpSpPr>
          <p:pic>
            <p:nvPicPr>
              <p:cNvPr id="52" name="Picture 2" descr="http://www.pucp.edu.pe/images/upload/homepage/logo/logo_ch.gif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3715" y="210444"/>
                <a:ext cx="1440160" cy="413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1 Imagen" descr="GWP South America freezone rgb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26" y="147430"/>
                <a:ext cx="1800200" cy="576064"/>
              </a:xfrm>
              <a:prstGeom prst="rect">
                <a:avLst/>
              </a:prstGeom>
            </p:spPr>
          </p:pic>
          <p:pic>
            <p:nvPicPr>
              <p:cNvPr id="54" name="Picture 6" descr="http://proactivo.com.pe/wp-content/uploads/2013/12/Logo_AN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6369" y="91682"/>
                <a:ext cx="1152128" cy="631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8" descr="http://www.condesan.org/postrio20/wp-content/uploads/2012/11/minam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862"/>
              <a:stretch/>
            </p:blipFill>
            <p:spPr bwMode="auto">
              <a:xfrm>
                <a:off x="3386362" y="1443974"/>
                <a:ext cx="1794110" cy="439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2" descr="http://www.agualimpia.org/images/index_02.gif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06" b="15469"/>
              <a:stretch/>
            </p:blipFill>
            <p:spPr bwMode="auto">
              <a:xfrm>
                <a:off x="3641437" y="815164"/>
                <a:ext cx="1608650" cy="346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4" descr="http://mcb.condesan.org/images/made/uploads/images/Logos/condesan_150_100.pn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08" b="21091"/>
              <a:stretch/>
            </p:blipFill>
            <p:spPr bwMode="auto">
              <a:xfrm>
                <a:off x="5598899" y="1424533"/>
                <a:ext cx="1428750" cy="502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6" descr="http://www.dybrealestate.com/images/vivienda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5885" y="751368"/>
                <a:ext cx="1750702" cy="474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8" descr="http://www.aep-peru.org/portal/images/2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2" y="656236"/>
                <a:ext cx="1076325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14 Rectángulo"/>
              <p:cNvSpPr/>
              <p:nvPr/>
            </p:nvSpPr>
            <p:spPr>
              <a:xfrm>
                <a:off x="2610770" y="815164"/>
                <a:ext cx="1030667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s-PE" sz="1600" b="1" cap="all" spc="0" dirty="0">
                    <a:ln w="0"/>
                    <a:gradFill flip="none">
                      <a:gsLst>
                        <a:gs pos="0">
                          <a:schemeClr val="accent1">
                            <a:tint val="75000"/>
                            <a:shade val="75000"/>
                            <a:satMod val="170000"/>
                          </a:schemeClr>
                        </a:gs>
                        <a:gs pos="49000">
                          <a:schemeClr val="accent1">
                            <a:tint val="88000"/>
                            <a:shade val="65000"/>
                            <a:satMod val="172000"/>
                          </a:schemeClr>
                        </a:gs>
                        <a:gs pos="50000">
                          <a:schemeClr val="accent1">
                            <a:shade val="65000"/>
                            <a:satMod val="130000"/>
                          </a:schemeClr>
                        </a:gs>
                        <a:gs pos="92000">
                          <a:schemeClr val="accent1">
                            <a:shade val="50000"/>
                            <a:satMod val="120000"/>
                          </a:schemeClr>
                        </a:gs>
                        <a:gs pos="100000">
                          <a:schemeClr val="accent1">
                            <a:shade val="48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50000" endPos="50000" dist="5000" dir="5400000" sy="-100000" rotWithShape="0"/>
                    </a:effectLst>
                  </a:rPr>
                  <a:t>MMVSE</a:t>
                </a:r>
              </a:p>
            </p:txBody>
          </p:sp>
          <p:pic>
            <p:nvPicPr>
              <p:cNvPr id="61" name="Picture 4" descr="http://empleoymas.com/wp-content/uploads/2015/03/logo-agricultura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5378" y="1345411"/>
                <a:ext cx="1583333" cy="636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10" descr="http://www.lamolina.edu.pe/admision/assets/images/2013/01/logo-unalm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785" y="868362"/>
                <a:ext cx="1561179" cy="353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http://www.sunass.gob.pe/logo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8" y="1609019"/>
                <a:ext cx="1372965" cy="352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078" y="3565629"/>
              <a:ext cx="1419249" cy="643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58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68" y="2348880"/>
            <a:ext cx="5878662" cy="44089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19403" y="1340768"/>
            <a:ext cx="7128792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UY" sz="2400" kern="0" dirty="0">
                <a:solidFill>
                  <a:schemeClr val="tx2"/>
                </a:solidFill>
              </a:rPr>
              <a:t>Contribuir a una mejor gobernanza del agua, demostrando que la interacción coordinada y </a:t>
            </a:r>
            <a:r>
              <a:rPr lang="es-UY" sz="2400" kern="0" dirty="0" err="1">
                <a:solidFill>
                  <a:schemeClr val="tx2"/>
                </a:solidFill>
              </a:rPr>
              <a:t>transectorial</a:t>
            </a:r>
            <a:r>
              <a:rPr lang="es-UY" sz="2400" kern="0" dirty="0">
                <a:solidFill>
                  <a:schemeClr val="tx2"/>
                </a:solidFill>
              </a:rPr>
              <a:t> es posible en la práctica como estrategia efectiva para alcanzar la seguridad hídrica y desarrollar resiliencia al cambio climático para la población, los ecosistemas vitales y el desarrollo socio-económico sostenible.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57131" y="482772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800" b="1" kern="0" dirty="0">
                <a:solidFill>
                  <a:schemeClr val="tx2"/>
                </a:solidFill>
              </a:rPr>
              <a:t>Objetivo general del programa piloto </a:t>
            </a:r>
          </a:p>
        </p:txBody>
      </p:sp>
    </p:spTree>
    <p:extLst>
      <p:ext uri="{BB962C8B-B14F-4D97-AF65-F5344CB8AC3E}">
        <p14:creationId xmlns:p14="http://schemas.microsoft.com/office/powerpoint/2010/main" val="277834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3" t="2803" r="3559"/>
          <a:stretch/>
        </p:blipFill>
        <p:spPr bwMode="auto">
          <a:xfrm>
            <a:off x="611560" y="260827"/>
            <a:ext cx="7776864" cy="646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8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43608" y="1112193"/>
            <a:ext cx="6840760" cy="572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s-UY" dirty="0"/>
          </a:p>
          <a:p>
            <a:pPr marL="342900" indent="-342900">
              <a:buFont typeface="+mj-lt"/>
              <a:buAutoNum type="arabicPeriod"/>
            </a:pPr>
            <a:r>
              <a:rPr lang="es-UY" dirty="0"/>
              <a:t>La seguridad hídrica y la resiliencia climática son integrados a los procesos de toma de decisiones y planificación del desarrollo en la </a:t>
            </a:r>
            <a:r>
              <a:rPr lang="es-UY" dirty="0" err="1"/>
              <a:t>subcuenca</a:t>
            </a:r>
            <a:r>
              <a:rPr lang="es-UY" dirty="0"/>
              <a:t> Santa Eulalia.</a:t>
            </a:r>
          </a:p>
          <a:p>
            <a:pPr marL="342900" indent="-342900">
              <a:buFont typeface="+mj-lt"/>
              <a:buAutoNum type="arabicPeriod"/>
            </a:pPr>
            <a:endParaRPr lang="es-UY" dirty="0"/>
          </a:p>
          <a:p>
            <a:pPr marL="342900" indent="-342900">
              <a:buFont typeface="+mj-lt"/>
              <a:buAutoNum type="arabicPeriod"/>
            </a:pPr>
            <a:r>
              <a:rPr lang="es-UY" dirty="0"/>
              <a:t>Inversiones "no/</a:t>
            </a:r>
            <a:r>
              <a:rPr lang="es-UY" dirty="0" err="1"/>
              <a:t>low</a:t>
            </a:r>
            <a:r>
              <a:rPr lang="es-UY" dirty="0"/>
              <a:t> </a:t>
            </a:r>
            <a:r>
              <a:rPr lang="es-UY" dirty="0" err="1"/>
              <a:t>regrets</a:t>
            </a:r>
            <a:r>
              <a:rPr lang="es-UY" dirty="0"/>
              <a:t>"** para mejorar la gestión del agua son identificadas y formuladas y agencias financieras se comprometen a apoyar estas iniciativas.</a:t>
            </a:r>
          </a:p>
          <a:p>
            <a:pPr marL="342900" indent="-342900">
              <a:buFont typeface="+mj-lt"/>
              <a:buAutoNum type="arabicPeriod"/>
            </a:pPr>
            <a:endParaRPr lang="es-UY" dirty="0"/>
          </a:p>
          <a:p>
            <a:pPr marL="342900" indent="-342900">
              <a:buFont typeface="+mj-lt"/>
              <a:buAutoNum type="arabicPeriod"/>
            </a:pPr>
            <a:r>
              <a:rPr lang="es-UY" dirty="0"/>
              <a:t>Se mejora la gobernabilidad y la coordinación interinstitucional para construir modelos de gestión </a:t>
            </a:r>
            <a:r>
              <a:rPr lang="es-UY" dirty="0" err="1"/>
              <a:t>resilientes</a:t>
            </a:r>
            <a:r>
              <a:rPr lang="es-UY" dirty="0"/>
              <a:t> al clima en la </a:t>
            </a:r>
            <a:r>
              <a:rPr lang="es-UY" dirty="0" err="1"/>
              <a:t>subcuenca</a:t>
            </a:r>
            <a:r>
              <a:rPr lang="es-UY" dirty="0"/>
              <a:t> de Santa Eulalia y en Lima Metropolitana.</a:t>
            </a:r>
          </a:p>
          <a:p>
            <a:pPr marL="342900" indent="-342900">
              <a:buFont typeface="+mj-lt"/>
              <a:buAutoNum type="arabicPeriod"/>
            </a:pPr>
            <a:endParaRPr lang="es-UY" dirty="0"/>
          </a:p>
          <a:p>
            <a:pPr marL="342900" indent="-342900">
              <a:buFont typeface="+mj-lt"/>
              <a:buAutoNum type="arabicPeriod"/>
            </a:pPr>
            <a:r>
              <a:rPr lang="es-UY" dirty="0"/>
              <a:t>Se logra captar mayores flujos de financiamiento para el desarrollo de acciones que promueven la resiliencia climática y contribuyen a la seguridad hídrica y la sostenibilidad de la </a:t>
            </a:r>
            <a:r>
              <a:rPr lang="es-UY" dirty="0" err="1"/>
              <a:t>subcuenca</a:t>
            </a:r>
            <a:r>
              <a:rPr lang="es-UY" dirty="0"/>
              <a:t> de Santa Eulalia y la región Metropolitana de Lima.</a:t>
            </a:r>
          </a:p>
          <a:p>
            <a:endParaRPr lang="es-UY" dirty="0"/>
          </a:p>
          <a:p>
            <a:r>
              <a:rPr lang="es-UY" sz="1400" dirty="0"/>
              <a:t>**En el contexto del programa Agua y Clima en Sudamérica, el término "inversiones no/</a:t>
            </a:r>
            <a:r>
              <a:rPr lang="es-UY" sz="1400" dirty="0" err="1"/>
              <a:t>low</a:t>
            </a:r>
            <a:r>
              <a:rPr lang="es-UY" sz="1400" dirty="0"/>
              <a:t> </a:t>
            </a:r>
            <a:r>
              <a:rPr lang="es-UY" sz="1400" dirty="0" err="1"/>
              <a:t>regrets</a:t>
            </a:r>
            <a:r>
              <a:rPr lang="es-UY" sz="1400" dirty="0"/>
              <a:t>" se refiere a medidas que se deben tomar aún en la ausencia de los efectos negativos del cambio climático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43608" y="476672"/>
            <a:ext cx="4737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800" b="1" kern="0" dirty="0">
                <a:solidFill>
                  <a:schemeClr val="tx2"/>
                </a:solidFill>
              </a:rPr>
              <a:t>Algunos resultados esperados:</a:t>
            </a:r>
          </a:p>
        </p:txBody>
      </p:sp>
    </p:spTree>
    <p:extLst>
      <p:ext uri="{BB962C8B-B14F-4D97-AF65-F5344CB8AC3E}">
        <p14:creationId xmlns:p14="http://schemas.microsoft.com/office/powerpoint/2010/main" val="69767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5576" y="1556790"/>
            <a:ext cx="7560840" cy="418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s-UY" sz="1900" dirty="0"/>
              <a:t>Los actores de la </a:t>
            </a:r>
            <a:r>
              <a:rPr lang="es-UY" sz="1900" dirty="0" err="1"/>
              <a:t>subcuenca</a:t>
            </a:r>
            <a:r>
              <a:rPr lang="es-UY" sz="1900" dirty="0"/>
              <a:t> Santa Eulalia implementan soluciones "verdes" e innovadoras para hacer frente a los desafíos de la seguridad hídrica tales como el abastecimiento de agua potable, alimentos y energía para enfrentar el cambio climático en las comunidades.</a:t>
            </a:r>
          </a:p>
          <a:p>
            <a:pPr marL="342900" indent="-342900">
              <a:buFont typeface="+mj-lt"/>
              <a:buAutoNum type="arabicPeriod" startAt="5"/>
            </a:pPr>
            <a:endParaRPr lang="es-UY" sz="1900" dirty="0"/>
          </a:p>
          <a:p>
            <a:pPr marL="342900" indent="-342900">
              <a:buFont typeface="+mj-lt"/>
              <a:buAutoNum type="arabicPeriod" startAt="5"/>
            </a:pPr>
            <a:r>
              <a:rPr lang="es-UY" sz="1900" dirty="0"/>
              <a:t>Se alcanza un mejor entendimiento del enfoque de GIRH como estrategia clave para la adaptación al cambio climático y el desarrollo económico y se incrementa el involucramiento y compromiso de los sectores responsables de desarrollar acciones orientadas a una gestión eficiente del agua y adaptativa al cambio climático.</a:t>
            </a:r>
          </a:p>
          <a:p>
            <a:pPr marL="342900" indent="-342900">
              <a:buFont typeface="+mj-lt"/>
              <a:buAutoNum type="arabicPeriod" startAt="5"/>
            </a:pPr>
            <a:endParaRPr lang="es-UY" sz="1900" dirty="0"/>
          </a:p>
          <a:p>
            <a:pPr marL="342900" indent="-342900">
              <a:buFont typeface="+mj-lt"/>
              <a:buAutoNum type="arabicPeriod" startAt="5"/>
            </a:pPr>
            <a:r>
              <a:rPr lang="es-UY" sz="1900" dirty="0"/>
              <a:t>Se fortalece la coordinación y trabajo de red de GWP con aliados y grupos interesados, para integrar la seguridad hídrica y la resiliencia al clima en los procesos de desarrollo sostenible.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1560" y="618951"/>
            <a:ext cx="4737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2800" b="1" kern="0" dirty="0">
                <a:solidFill>
                  <a:schemeClr val="tx2"/>
                </a:solidFill>
              </a:rPr>
              <a:t>Algunos resultados esperados:</a:t>
            </a:r>
          </a:p>
        </p:txBody>
      </p:sp>
    </p:spTree>
    <p:extLst>
      <p:ext uri="{BB962C8B-B14F-4D97-AF65-F5344CB8AC3E}">
        <p14:creationId xmlns:p14="http://schemas.microsoft.com/office/powerpoint/2010/main" val="66114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315341889"/>
              </p:ext>
            </p:extLst>
          </p:nvPr>
        </p:nvGraphicFramePr>
        <p:xfrm>
          <a:off x="611560" y="1196752"/>
          <a:ext cx="8208912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1167333" y="4137259"/>
            <a:ext cx="941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2013</a:t>
            </a:r>
            <a:endParaRPr lang="es-E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940152" y="1916832"/>
            <a:ext cx="9412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2015</a:t>
            </a:r>
            <a:endParaRPr lang="es-E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43808" y="2708920"/>
            <a:ext cx="9412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</a:t>
            </a:r>
            <a:endParaRPr lang="es-E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5536" y="891007"/>
            <a:ext cx="39624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PE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Etapas del PACyD</a:t>
            </a:r>
          </a:p>
        </p:txBody>
      </p:sp>
    </p:spTree>
    <p:extLst>
      <p:ext uri="{BB962C8B-B14F-4D97-AF65-F5344CB8AC3E}">
        <p14:creationId xmlns:p14="http://schemas.microsoft.com/office/powerpoint/2010/main" val="3780355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79" y="2187284"/>
            <a:ext cx="6227621" cy="4670716"/>
          </a:xfrm>
          <a:prstGeom prst="rect">
            <a:avLst/>
          </a:prstGeom>
        </p:spPr>
      </p:pic>
      <p:sp>
        <p:nvSpPr>
          <p:cNvPr id="4" name="1 Rectángulo"/>
          <p:cNvSpPr/>
          <p:nvPr/>
        </p:nvSpPr>
        <p:spPr>
          <a:xfrm>
            <a:off x="468542" y="620688"/>
            <a:ext cx="864096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/>
              </a:rPr>
              <a:t>Tres grandes líneas</a:t>
            </a:r>
            <a:r>
              <a:rPr kumimoji="0" lang="es-PE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yriad Pro"/>
              </a:rPr>
              <a:t> de trabajo: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yriad Pr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6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yriad Pro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290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Proceso de planificación GIRH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PE" sz="29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Acercamient</a:t>
            </a: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</a:t>
            </a: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entre</a:t>
            </a:r>
            <a:r>
              <a:rPr kumimoji="0" lang="es-PE" sz="29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municipalidades y comunidades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PE" sz="29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Pago por ser</a:t>
            </a: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vicios</a:t>
            </a:r>
            <a:r>
              <a:rPr kumimoji="0" lang="es-PE" sz="29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s-PE" sz="29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ecosistémicos</a:t>
            </a:r>
            <a:endParaRPr kumimoji="0" lang="es-PE" sz="29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95335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827584" y="990750"/>
            <a:ext cx="5620494" cy="639762"/>
          </a:xfrm>
        </p:spPr>
        <p:txBody>
          <a:bodyPr/>
          <a:lstStyle/>
          <a:p>
            <a:r>
              <a:rPr lang="es-PE" dirty="0"/>
              <a:t>Setiembre 2015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01" y="1954988"/>
            <a:ext cx="4648071" cy="4138308"/>
          </a:xfrm>
          <a:ln>
            <a:solidFill>
              <a:schemeClr val="accent1"/>
            </a:solidFill>
          </a:ln>
        </p:spPr>
      </p:pic>
      <p:sp>
        <p:nvSpPr>
          <p:cNvPr id="10" name="9 CuadroTexto"/>
          <p:cNvSpPr txBox="1"/>
          <p:nvPr/>
        </p:nvSpPr>
        <p:spPr>
          <a:xfrm>
            <a:off x="5220072" y="1898691"/>
            <a:ext cx="2880320" cy="4216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2000" b="1" dirty="0"/>
              <a:t>Reconocimiento formal del Comité PACYD</a:t>
            </a:r>
          </a:p>
          <a:p>
            <a:r>
              <a:rPr lang="es-UY" sz="2000" b="1" dirty="0"/>
              <a:t>por la ANA</a:t>
            </a:r>
          </a:p>
          <a:p>
            <a:endParaRPr lang="es-UY" sz="800" b="1" dirty="0"/>
          </a:p>
          <a:p>
            <a:pPr lvl="0"/>
            <a:r>
              <a:rPr lang="es-UY" sz="2000" b="1" dirty="0">
                <a:solidFill>
                  <a:prstClr val="black"/>
                </a:solidFill>
              </a:rPr>
              <a:t>Le ha dado a esta iniciativa, originalmente de GWP, una “institucionalidad compartida”, ha mejorado la apropiación y las posibilidades de sostenibilidad de las acciones en esa sub-cuenca en el futuro.</a:t>
            </a:r>
            <a:endParaRPr lang="es-PE" sz="2000" b="1" dirty="0">
              <a:solidFill>
                <a:prstClr val="black"/>
              </a:solidFill>
            </a:endParaRPr>
          </a:p>
        </p:txBody>
      </p:sp>
      <p:sp>
        <p:nvSpPr>
          <p:cNvPr id="9" name="1 Rectángulo"/>
          <p:cNvSpPr/>
          <p:nvPr/>
        </p:nvSpPr>
        <p:spPr>
          <a:xfrm>
            <a:off x="755576" y="548680"/>
            <a:ext cx="669674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PE" sz="2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Proceso</a:t>
            </a:r>
            <a:r>
              <a:rPr kumimoji="0" lang="es-PE" sz="29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de planificación </a:t>
            </a:r>
            <a:r>
              <a:rPr kumimoji="0" lang="es-PE" sz="2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GIRH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74686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55576" y="476672"/>
            <a:ext cx="65527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PACYD integrado por: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Ministerio de Agricultura y Riego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Ministerio de Ambiente y Energía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Ministerio de Energía y Minas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Ministerio de Vivienda, Construcción y Saneamiento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Autoridad Nacional del Agua (ANA)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SEDAPAL (empresa prestadora del servicio de agua potable y saneamiento para la Lima metropolitana)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Pontificia Universidad Católica de Perú (PUCP)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Universidad Agraria La Molina; Mancomunidad Municipal del Valle Santa Eulalia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Asociación de Comunidades Campesinas </a:t>
            </a: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</a:t>
            </a: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Huarochirí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 Agua Limpia; Consorcio para el Desarrollo Sostenible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Asociación Biósfera; Asociación </a:t>
            </a: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Yacuñahui</a:t>
            </a:r>
            <a:endParaRPr kumimoji="0" lang="es-UY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Consorcio Energético de </a:t>
            </a: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Huancavélica</a:t>
            </a: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(CONENHUA S.A.)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 Foro Peruano para el Agua – GWP Perú y GWP Sudamérica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600" b="0" i="0" u="sng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Próximamente será ampliado para incluir: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Instituto Geológico Minero y Metalúrgico (INGEMMET)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Superintendencia Nacional de Servicios de Saneamiento (SUNASS)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Instituto de Desarrollo y Medio Ambiente (IDMA)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Aquafondo</a:t>
            </a:r>
            <a:endParaRPr kumimoji="0" lang="es-UY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s-UY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UY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Conservancy</a:t>
            </a:r>
            <a:endParaRPr kumimoji="0" lang="es-UY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70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quarter" idx="3"/>
          </p:nvPr>
        </p:nvSpPr>
        <p:spPr>
          <a:xfrm>
            <a:off x="674241" y="476672"/>
            <a:ext cx="4041775" cy="639762"/>
          </a:xfrm>
        </p:spPr>
        <p:txBody>
          <a:bodyPr/>
          <a:lstStyle/>
          <a:p>
            <a:r>
              <a:rPr lang="es-PE" dirty="0"/>
              <a:t>Abril 2016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499993" y="871228"/>
            <a:ext cx="4245114" cy="536608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s-PE" sz="2000" b="1" dirty="0"/>
              <a:t>Reglamento interno del Comité PACYD aprobado</a:t>
            </a:r>
          </a:p>
          <a:p>
            <a:r>
              <a:rPr lang="es-UY" sz="2000" b="1" dirty="0"/>
              <a:t>paso institucional importante para orientar y dar sostenibilidad a las acciones del programa </a:t>
            </a:r>
          </a:p>
          <a:p>
            <a:r>
              <a:rPr lang="es-PE" sz="2000" b="1" dirty="0"/>
              <a:t>Entre sus funciones:</a:t>
            </a:r>
          </a:p>
          <a:p>
            <a:pPr marL="457200" indent="-457200">
              <a:buFont typeface="+mj-lt"/>
              <a:buAutoNum type="alphaLcPeriod"/>
            </a:pPr>
            <a:r>
              <a:rPr lang="es-UY" sz="2000" dirty="0"/>
              <a:t>Elaborar la Estrategia para la implementación de la GIRH en la sub-cuenca</a:t>
            </a:r>
          </a:p>
          <a:p>
            <a:pPr marL="457200" indent="-457200">
              <a:buFont typeface="+mj-lt"/>
              <a:buAutoNum type="alphaLcPeriod"/>
            </a:pPr>
            <a:r>
              <a:rPr lang="es-UY" sz="2000" dirty="0"/>
              <a:t>Contribuir financieramente o en especie y apoyar el levantamiento de fondos</a:t>
            </a:r>
          </a:p>
          <a:p>
            <a:pPr marL="457200" indent="-457200">
              <a:buFont typeface="+mj-lt"/>
              <a:buAutoNum type="alphaLcPeriod"/>
            </a:pPr>
            <a:r>
              <a:rPr lang="es-UY" sz="2000" dirty="0"/>
              <a:t>Promover la inclusión de la Estrategia mencionada en el Plan GIRH de la Cuenca Chillón Rímac Lurín.</a:t>
            </a:r>
          </a:p>
          <a:p>
            <a:endParaRPr lang="es-PE" sz="20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9" y="1340768"/>
            <a:ext cx="3724989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4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/>
        </p:nvSpPr>
        <p:spPr>
          <a:xfrm>
            <a:off x="468542" y="620688"/>
            <a:ext cx="842393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9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Acercamiento entre municipalidades y comunidades</a:t>
            </a:r>
          </a:p>
        </p:txBody>
      </p:sp>
      <p:pic>
        <p:nvPicPr>
          <p:cNvPr id="1026" name="Picture 2" descr="http://www.gwp.org/templates/handlers/Thumbnailer.ashx?file=%2fGlobal%2fGWP-SAm_Images%2fMain_pictures%2f2015%2fsubcuenca_santa_eulalia.JPG&amp;w=394&amp;h=296&amp;cro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1" y="2414691"/>
            <a:ext cx="4000661" cy="26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55576" y="1268760"/>
            <a:ext cx="7848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Febrero 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Alcaldes y comunidades campesinas firman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 acta de compromiso sin precedentes</a:t>
            </a:r>
            <a:endParaRPr kumimoji="0" lang="es-UY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44008" y="2414691"/>
            <a:ext cx="39604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Mancomunidad de Municipios (8 alcaldes distritales) y Asociación de </a:t>
            </a:r>
            <a:r>
              <a:rPr kumimoji="0" lang="es-UY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Intercomunidades</a:t>
            </a: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(presidentes de comunidades campesinas)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U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Compromiso para coordinar acciones que aborden las necesidades y asuntos prioritarios para el desarrollo de la sub cuenca </a:t>
            </a: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definieron acciones conjuntas</a:t>
            </a:r>
            <a:r>
              <a:rPr kumimoji="0" lang="es-U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U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81321" y="5416347"/>
            <a:ext cx="7900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primera vez que dialogaron!  </a:t>
            </a:r>
            <a:r>
              <a:rPr kumimoji="0" lang="es-UY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Esto acerca las necesidades de los campesinos a las posibilidades de financiamiento a través de las municipalidades (acceso a los programas de gobierno) </a:t>
            </a:r>
            <a:r>
              <a:rPr kumimoji="0" lang="es-UY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capacitación en desarrollo de propuestas</a:t>
            </a:r>
            <a:endParaRPr kumimoji="0" lang="es-U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20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10" y="5229200"/>
            <a:ext cx="4403430" cy="1144331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23528" y="476672"/>
            <a:ext cx="7992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El Programa Agua, Clima y Desarrollo: </a:t>
            </a:r>
            <a:r>
              <a:rPr kumimoji="0" lang="es-PE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PACyD</a:t>
            </a:r>
            <a:r>
              <a:rPr kumimoji="0" lang="es-PE" sz="2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yriad Pro"/>
            </a:endParaRPr>
          </a:p>
          <a:p>
            <a:pPr marL="628650" marR="0" lvl="0" indent="-6286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Forma parte de una iniciativa global</a:t>
            </a:r>
            <a:r>
              <a:rPr kumimoji="0" lang="es-PE" sz="2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s-PE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impulsada por GWP en Sudamérica</a:t>
            </a:r>
          </a:p>
          <a:p>
            <a:pPr marL="628650" marR="0" lvl="0" indent="-6286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  <a:p>
            <a:pPr marL="628650" marR="0" lvl="0" indent="-6286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Creado para apoyar la integración de la seguridad hídrica y la adaptación al cambio climático en los procesos de planificación de desarrollo sostenible, promoviendo la Gestión Integrada de los Recursos Hídricos (GIRH) como estrategia clave.</a:t>
            </a:r>
          </a:p>
          <a:p>
            <a:pPr marL="628650" marR="0" lvl="0" indent="-6286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PE" sz="2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628650" indent="-628650" algn="just">
              <a:buFont typeface="Wingdings" panose="05000000000000000000" pitchFamily="2" charset="2"/>
              <a:buChar char="q"/>
              <a:defRPr/>
            </a:pPr>
            <a:r>
              <a:rPr lang="es-UY" sz="2200" kern="0" dirty="0">
                <a:solidFill>
                  <a:schemeClr val="tx2"/>
                </a:solidFill>
              </a:rPr>
              <a:t>Se estima que los beneficiarios </a:t>
            </a:r>
            <a:r>
              <a:rPr lang="es-UY" sz="2200" u="sng" kern="0" dirty="0">
                <a:solidFill>
                  <a:schemeClr val="tx2"/>
                </a:solidFill>
              </a:rPr>
              <a:t>directos</a:t>
            </a:r>
            <a:r>
              <a:rPr lang="es-UY" sz="2200" kern="0" dirty="0">
                <a:solidFill>
                  <a:schemeClr val="tx2"/>
                </a:solidFill>
              </a:rPr>
              <a:t> serán alrededor de 15.000 personas, de las que casi 7.000 viven en la pobreza.</a:t>
            </a:r>
          </a:p>
          <a:p>
            <a:pPr marL="628650" indent="-628650" algn="just">
              <a:buFont typeface="Wingdings" panose="05000000000000000000" pitchFamily="2" charset="2"/>
              <a:buChar char="q"/>
              <a:defRPr/>
            </a:pPr>
            <a:endParaRPr lang="es-PE" sz="2200" kern="0" dirty="0">
              <a:solidFill>
                <a:schemeClr val="tx2"/>
              </a:solidFill>
            </a:endParaRPr>
          </a:p>
          <a:p>
            <a:pPr marL="628650" indent="-628650" algn="just">
              <a:buFont typeface="Wingdings" panose="05000000000000000000" pitchFamily="2" charset="2"/>
              <a:buChar char="q"/>
            </a:pPr>
            <a:r>
              <a:rPr lang="es-PE" sz="2200" kern="0" dirty="0">
                <a:solidFill>
                  <a:schemeClr val="tx2"/>
                </a:solidFill>
              </a:rPr>
              <a:t>Programa abierto a todas las organizaciones que deseen contribuir técnica o financieramente.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PE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04272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99592" y="553716"/>
            <a:ext cx="691276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s-PE" sz="29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Pago por servicios </a:t>
            </a:r>
            <a:r>
              <a:rPr kumimoji="0" lang="es-PE" sz="29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ecosistémicos</a:t>
            </a:r>
            <a:endParaRPr kumimoji="0" lang="es-PE" sz="29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5 Marcador de contenido"/>
          <p:cNvSpPr txBox="1">
            <a:spLocks/>
          </p:cNvSpPr>
          <p:nvPr/>
        </p:nvSpPr>
        <p:spPr>
          <a:xfrm>
            <a:off x="1475656" y="1340769"/>
            <a:ext cx="6120680" cy="17281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 piloto de zanjas de infiltración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Inspección hidrogeológica (INGEMMET)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4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Análisis del nexo agua, alimentos, energía y ecosistemas (KTH)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3181792" cy="2121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45" y="3317405"/>
            <a:ext cx="3816424" cy="28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1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2" y="870367"/>
            <a:ext cx="7941724" cy="59611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3372" y="620688"/>
            <a:ext cx="6754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Gracias por su atención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427984" y="5805264"/>
            <a:ext cx="38476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es-E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ucia.matteo@gwpsudamerica.org</a:t>
            </a:r>
          </a:p>
        </p:txBody>
      </p:sp>
    </p:spTree>
    <p:extLst>
      <p:ext uri="{BB962C8B-B14F-4D97-AF65-F5344CB8AC3E}">
        <p14:creationId xmlns:p14="http://schemas.microsoft.com/office/powerpoint/2010/main" val="394364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9" y="0"/>
            <a:ext cx="9011163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55414" y="2780928"/>
            <a:ext cx="80498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elección del sitio:</a:t>
            </a:r>
          </a:p>
          <a:p>
            <a:pPr algn="ctr"/>
            <a:r>
              <a:rPr lang="es-ES" sz="4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sub-cuenca del río Santa Eulalia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E"/>
              <a:t>10/12/2015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Nicole Bernex. CIGA/PUCP - GWP</a:t>
            </a:r>
          </a:p>
        </p:txBody>
      </p:sp>
    </p:spTree>
    <p:extLst>
      <p:ext uri="{BB962C8B-B14F-4D97-AF65-F5344CB8AC3E}">
        <p14:creationId xmlns:p14="http://schemas.microsoft.com/office/powerpoint/2010/main" val="331204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15" b="2588"/>
          <a:stretch/>
        </p:blipFill>
        <p:spPr bwMode="auto">
          <a:xfrm>
            <a:off x="0" y="15652"/>
            <a:ext cx="5091191" cy="330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508104" y="188640"/>
            <a:ext cx="352368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Lima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Mayor ciudad del Perú (1/3 de la población)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PE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Crecimiento fuerte de población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PE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Demanda en aumento de energía,  agua y alimentos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28" y="3323403"/>
            <a:ext cx="5310956" cy="35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332656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Sub-cuenca</a:t>
            </a:r>
            <a:r>
              <a:rPr kumimoji="0" lang="es-PE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Santa Eulalia aporta más del 50% del agua 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70% de energía que utiliza Lima</a:t>
            </a:r>
          </a:p>
        </p:txBody>
      </p:sp>
      <p:pic>
        <p:nvPicPr>
          <p:cNvPr id="3" name="Picture 6" descr="http://img.scoop.it/Z_24yr0JUl-i7DM3f4bXsTl72eJkfbmt4t8yenImKBVaiQDB_Rd1H6kmuBWtceBJ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787382"/>
            <a:ext cx="8136904" cy="340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95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" t="1348" r="3532" b="18851"/>
          <a:stretch/>
        </p:blipFill>
        <p:spPr bwMode="auto">
          <a:xfrm>
            <a:off x="29507" y="44623"/>
            <a:ext cx="9144000" cy="68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4725144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Río Santa Eulalia principal</a:t>
            </a:r>
            <a:r>
              <a:rPr kumimoji="0" lang="es-PE" sz="36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tributario del río </a:t>
            </a:r>
            <a:r>
              <a:rPr kumimoji="0" lang="es-PE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Rimac</a:t>
            </a: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756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7648" y="1"/>
            <a:ext cx="3894435" cy="37890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2" y="0"/>
            <a:ext cx="5356335" cy="68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358660" y="4077072"/>
            <a:ext cx="36724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rgbClr val="C00000"/>
                </a:solidFill>
              </a:rPr>
              <a:t>Población total: 33 985 habitantes en 2015. 9 distritos (municipios):</a:t>
            </a:r>
          </a:p>
          <a:p>
            <a:endParaRPr lang="es-PE" dirty="0"/>
          </a:p>
          <a:p>
            <a:r>
              <a:rPr lang="es-PE" dirty="0">
                <a:solidFill>
                  <a:srgbClr val="C00000"/>
                </a:solidFill>
              </a:rPr>
              <a:t>Distrito de Santa Eulalia (aguas abajo) con 11787 habitantes.</a:t>
            </a:r>
          </a:p>
          <a:p>
            <a:endParaRPr lang="es-PE" dirty="0">
              <a:solidFill>
                <a:srgbClr val="C00000"/>
              </a:solidFill>
            </a:endParaRPr>
          </a:p>
          <a:p>
            <a:r>
              <a:rPr lang="es-PE" dirty="0">
                <a:solidFill>
                  <a:srgbClr val="C00000"/>
                </a:solidFill>
              </a:rPr>
              <a:t>Los  otros 8 distritos aguas arriba con 22198 habitantes.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174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" y="11060"/>
            <a:ext cx="5308129" cy="36393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98" y="3319247"/>
            <a:ext cx="5308129" cy="3538753"/>
          </a:xfrm>
          <a:prstGeom prst="rect">
            <a:avLst/>
          </a:prstGeom>
        </p:spPr>
      </p:pic>
      <p:sp>
        <p:nvSpPr>
          <p:cNvPr id="6" name="4 CuadroTexto"/>
          <p:cNvSpPr txBox="1"/>
          <p:nvPr/>
        </p:nvSpPr>
        <p:spPr>
          <a:xfrm>
            <a:off x="5508104" y="188640"/>
            <a:ext cx="352368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Sub-cuenca Santa Eulalia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Difícil accesibilidad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PE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Pobreza extrema : 10 -20%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PE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PE" sz="2800" kern="0" dirty="0">
                <a:solidFill>
                  <a:schemeClr val="tx2"/>
                </a:solidFill>
              </a:rPr>
              <a:t>Varias necesidades insatisfechas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PE" sz="3200" b="1" kern="0" dirty="0">
              <a:solidFill>
                <a:schemeClr val="tx2"/>
              </a:solidFill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PE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Alta tasa de analfabetismo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444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283243"/>
            <a:ext cx="5258831" cy="265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132212"/>
              </p:ext>
            </p:extLst>
          </p:nvPr>
        </p:nvGraphicFramePr>
        <p:xfrm>
          <a:off x="214184" y="4581128"/>
          <a:ext cx="839026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PE" sz="1800" b="1" dirty="0"/>
                        <a:t>Inventario 1970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1800" b="1" dirty="0"/>
                        <a:t>Inventario 2007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PE" sz="1800" b="1" dirty="0"/>
                        <a:t>Reducción superficie glacial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sz="1800" b="1" dirty="0"/>
                        <a:t>Cantidad de glaciares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800" b="1" dirty="0"/>
                        <a:t>Superficie glacial (Km²)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1" dirty="0"/>
                        <a:t>Cantidad de glaciares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1" dirty="0"/>
                        <a:t>Superficie glacial (Km²)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PE" sz="1800" b="1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800" b="1" dirty="0"/>
                        <a:t>7.08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8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800" b="1" dirty="0"/>
                        <a:t>3.17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1800" b="1" dirty="0"/>
                        <a:t>55.23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14185" y="2983883"/>
            <a:ext cx="17620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600" b="1" i="1" dirty="0">
                <a:solidFill>
                  <a:prstClr val="black"/>
                </a:solidFill>
              </a:rPr>
              <a:t>Verano 1999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4185" y="200057"/>
            <a:ext cx="8750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rgbClr val="0070C0"/>
                </a:solidFill>
              </a:rPr>
              <a:t>El retroceso glaciar en la cuenca del Rímac es extremadamente fuerte, afectando el cambio climático a los caudales de agua, al funcionamiento de los ecosistemas, a las actividades y bienestar humano.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86" y="6003379"/>
            <a:ext cx="1871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5 Marcador de contenido" descr="Vision.jpg"/>
          <p:cNvPicPr>
            <a:picLocks noGrp="1"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6" y="1680847"/>
            <a:ext cx="2913569" cy="19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330164" y="3668913"/>
            <a:ext cx="2091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Imagen de la sub-cuenca en bandas 5.4.3 de </a:t>
            </a:r>
            <a:r>
              <a:rPr lang="es-MX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Landsat</a:t>
            </a:r>
            <a:r>
              <a:rPr lang="es-MX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7  en 2009.</a:t>
            </a:r>
            <a:endParaRPr lang="es-PE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936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1144</TotalTime>
  <Words>1196</Words>
  <Application>Microsoft Office PowerPoint</Application>
  <PresentationFormat>Presentación en pantalla (4:3)</PresentationFormat>
  <Paragraphs>149</Paragraphs>
  <Slides>21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Myriad Pro</vt:lpstr>
      <vt:lpstr>Times New Roman</vt:lpstr>
      <vt:lpstr>verdana</vt:lpstr>
      <vt:lpstr>Wingdings</vt:lpstr>
      <vt:lpstr>Tema de Office</vt:lpstr>
      <vt:lpstr>3_Tema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Programa Agua, Clima y Desarrollo - PACyD</dc:title>
  <dc:creator>Centro Investigación Geográfica Aplicada</dc:creator>
  <cp:lastModifiedBy>Corina</cp:lastModifiedBy>
  <cp:revision>82</cp:revision>
  <dcterms:created xsi:type="dcterms:W3CDTF">2016-05-15T18:01:06Z</dcterms:created>
  <dcterms:modified xsi:type="dcterms:W3CDTF">2016-05-27T18:35:37Z</dcterms:modified>
</cp:coreProperties>
</file>